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
  </p:notesMasterIdLst>
  <p:sldIdLst>
    <p:sldId id="256" r:id="rId2"/>
    <p:sldId id="320" r:id="rId3"/>
    <p:sldId id="291" r:id="rId4"/>
    <p:sldId id="338" r:id="rId5"/>
    <p:sldId id="341" r:id="rId6"/>
    <p:sldId id="355" r:id="rId7"/>
    <p:sldId id="356" r:id="rId8"/>
    <p:sldId id="357" r:id="rId9"/>
    <p:sldId id="358" r:id="rId10"/>
    <p:sldId id="359" r:id="rId11"/>
    <p:sldId id="360" r:id="rId12"/>
    <p:sldId id="361" r:id="rId13"/>
    <p:sldId id="362" r:id="rId14"/>
    <p:sldId id="363" r:id="rId15"/>
    <p:sldId id="323" r:id="rId16"/>
    <p:sldId id="322" r:id="rId17"/>
    <p:sldId id="324" r:id="rId18"/>
    <p:sldId id="321" r:id="rId19"/>
    <p:sldId id="270"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1" autoAdjust="0"/>
    <p:restoredTop sz="91219" autoAdjust="0"/>
  </p:normalViewPr>
  <p:slideViewPr>
    <p:cSldViewPr snapToGrid="0">
      <p:cViewPr varScale="1">
        <p:scale>
          <a:sx n="90" d="100"/>
          <a:sy n="90" d="100"/>
        </p:scale>
        <p:origin x="282" y="6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dropboxx\IEM\ispit\dijagrami.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dropboxx\IEM\ispit\dijagrami.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dropboxx\IEM\ispit\dijagrami.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dropboxx\IEM\ispit\dijagram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34483874447199E-2"/>
          <c:y val="7.3455539395155228E-2"/>
          <c:w val="0.88451817495415808"/>
          <c:h val="0.61777571593359748"/>
        </c:manualLayout>
      </c:layout>
      <c:barChart>
        <c:barDir val="col"/>
        <c:grouping val="clustered"/>
        <c:varyColors val="0"/>
        <c:ser>
          <c:idx val="1"/>
          <c:order val="0"/>
          <c:tx>
            <c:strRef>
              <c:f>Sheet1!$B$1</c:f>
              <c:strCache>
                <c:ptCount val="1"/>
                <c:pt idx="0">
                  <c:v>pp</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Sheet1!$A$2:$A$7</c:f>
              <c:numCache>
                <c:formatCode>General</c:formatCode>
                <c:ptCount val="6"/>
                <c:pt idx="0">
                  <c:v>4</c:v>
                </c:pt>
                <c:pt idx="1">
                  <c:v>8</c:v>
                </c:pt>
                <c:pt idx="2">
                  <c:v>12</c:v>
                </c:pt>
                <c:pt idx="3">
                  <c:v>16</c:v>
                </c:pt>
                <c:pt idx="4">
                  <c:v>20</c:v>
                </c:pt>
                <c:pt idx="5">
                  <c:v>24</c:v>
                </c:pt>
              </c:numCache>
            </c:numRef>
          </c:cat>
          <c:val>
            <c:numRef>
              <c:f>Sheet1!$B$2:$B$7</c:f>
              <c:numCache>
                <c:formatCode>General</c:formatCode>
                <c:ptCount val="6"/>
                <c:pt idx="0">
                  <c:v>7</c:v>
                </c:pt>
                <c:pt idx="1">
                  <c:v>5</c:v>
                </c:pt>
                <c:pt idx="2">
                  <c:v>9</c:v>
                </c:pt>
                <c:pt idx="3">
                  <c:v>6.5</c:v>
                </c:pt>
                <c:pt idx="4">
                  <c:v>10</c:v>
                </c:pt>
                <c:pt idx="5">
                  <c:v>8</c:v>
                </c:pt>
              </c:numCache>
            </c:numRef>
          </c:val>
          <c:extLst>
            <c:ext xmlns:c16="http://schemas.microsoft.com/office/drawing/2014/chart" uri="{C3380CC4-5D6E-409C-BE32-E72D297353CC}">
              <c16:uniqueId val="{00000000-361B-0441-BA59-6E3D38CA5D53}"/>
            </c:ext>
          </c:extLst>
        </c:ser>
        <c:dLbls>
          <c:showLegendKey val="0"/>
          <c:showVal val="0"/>
          <c:showCatName val="0"/>
          <c:showSerName val="0"/>
          <c:showPercent val="0"/>
          <c:showBubbleSize val="0"/>
        </c:dLbls>
        <c:gapWidth val="0"/>
        <c:axId val="200397952"/>
        <c:axId val="200399872"/>
      </c:barChart>
      <c:catAx>
        <c:axId val="200397952"/>
        <c:scaling>
          <c:orientation val="minMax"/>
        </c:scaling>
        <c:delete val="0"/>
        <c:axPos val="b"/>
        <c:title>
          <c:tx>
            <c:rich>
              <a:bodyPr/>
              <a:lstStyle/>
              <a:p>
                <a:pPr>
                  <a:defRPr/>
                </a:pPr>
                <a:r>
                  <a:rPr lang="en-US"/>
                  <a:t>vreme [h]</a:t>
                </a:r>
              </a:p>
            </c:rich>
          </c:tx>
          <c:overlay val="0"/>
        </c:title>
        <c:numFmt formatCode="@" sourceLinked="0"/>
        <c:majorTickMark val="out"/>
        <c:minorTickMark val="none"/>
        <c:tickLblPos val="nextTo"/>
        <c:spPr>
          <a:ln>
            <a:solidFill>
              <a:prstClr val="black"/>
            </a:solidFill>
          </a:ln>
        </c:spPr>
        <c:crossAx val="200399872"/>
        <c:crosses val="autoZero"/>
        <c:auto val="1"/>
        <c:lblAlgn val="ctr"/>
        <c:lblOffset val="100"/>
        <c:noMultiLvlLbl val="0"/>
      </c:catAx>
      <c:valAx>
        <c:axId val="200399872"/>
        <c:scaling>
          <c:orientation val="minMax"/>
        </c:scaling>
        <c:delete val="0"/>
        <c:axPos val="l"/>
        <c:title>
          <c:tx>
            <c:rich>
              <a:bodyPr rot="0" vert="horz"/>
              <a:lstStyle/>
              <a:p>
                <a:pPr>
                  <a:defRPr/>
                </a:pPr>
                <a:r>
                  <a:rPr lang="en-US"/>
                  <a:t>Pp [MW]</a:t>
                </a:r>
              </a:p>
            </c:rich>
          </c:tx>
          <c:layout>
            <c:manualLayout>
              <c:xMode val="edge"/>
              <c:yMode val="edge"/>
              <c:x val="0.44672117204861589"/>
              <c:y val="0.45803600982998144"/>
            </c:manualLayout>
          </c:layout>
          <c:overlay val="0"/>
        </c:title>
        <c:numFmt formatCode="General" sourceLinked="1"/>
        <c:majorTickMark val="none"/>
        <c:minorTickMark val="none"/>
        <c:tickLblPos val="nextTo"/>
        <c:spPr>
          <a:ln>
            <a:solidFill>
              <a:prstClr val="black"/>
            </a:solidFill>
          </a:ln>
        </c:spPr>
        <c:crossAx val="200397952"/>
        <c:crosses val="autoZero"/>
        <c:crossBetween val="between"/>
      </c:valAx>
    </c:plotArea>
    <c:plotVisOnly val="1"/>
    <c:dispBlanksAs val="gap"/>
    <c:showDLblsOverMax val="0"/>
  </c:chart>
  <c:txPr>
    <a:bodyPr/>
    <a:lstStyle/>
    <a:p>
      <a:pPr>
        <a:defRPr sz="1200">
          <a:solidFill>
            <a:schemeClr val="bg1"/>
          </a:solidFil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Sheet1!$A$2:$A$7</c:f>
              <c:numCache>
                <c:formatCode>General</c:formatCode>
                <c:ptCount val="6"/>
                <c:pt idx="0">
                  <c:v>4</c:v>
                </c:pt>
                <c:pt idx="1">
                  <c:v>8</c:v>
                </c:pt>
                <c:pt idx="2">
                  <c:v>12</c:v>
                </c:pt>
                <c:pt idx="3">
                  <c:v>16</c:v>
                </c:pt>
                <c:pt idx="4">
                  <c:v>20</c:v>
                </c:pt>
                <c:pt idx="5">
                  <c:v>24</c:v>
                </c:pt>
              </c:numCache>
            </c:numRef>
          </c:cat>
          <c:val>
            <c:numRef>
              <c:f>Sheet1!$F$2:$F$7</c:f>
              <c:numCache>
                <c:formatCode>General</c:formatCode>
                <c:ptCount val="6"/>
                <c:pt idx="0">
                  <c:v>10</c:v>
                </c:pt>
                <c:pt idx="1">
                  <c:v>10.5</c:v>
                </c:pt>
                <c:pt idx="2">
                  <c:v>10</c:v>
                </c:pt>
                <c:pt idx="3">
                  <c:v>10.200000000000001</c:v>
                </c:pt>
                <c:pt idx="4">
                  <c:v>9.5</c:v>
                </c:pt>
                <c:pt idx="5">
                  <c:v>10</c:v>
                </c:pt>
              </c:numCache>
            </c:numRef>
          </c:val>
          <c:extLst>
            <c:ext xmlns:c16="http://schemas.microsoft.com/office/drawing/2014/chart" uri="{C3380CC4-5D6E-409C-BE32-E72D297353CC}">
              <c16:uniqueId val="{00000000-D7D2-DB45-8841-4160C3D015C9}"/>
            </c:ext>
          </c:extLst>
        </c:ser>
        <c:dLbls>
          <c:showLegendKey val="0"/>
          <c:showVal val="1"/>
          <c:showCatName val="0"/>
          <c:showSerName val="0"/>
          <c:showPercent val="0"/>
          <c:showBubbleSize val="0"/>
        </c:dLbls>
        <c:gapWidth val="0"/>
        <c:overlap val="100"/>
        <c:axId val="243942912"/>
        <c:axId val="243944832"/>
      </c:barChart>
      <c:catAx>
        <c:axId val="243942912"/>
        <c:scaling>
          <c:orientation val="minMax"/>
        </c:scaling>
        <c:delete val="0"/>
        <c:axPos val="b"/>
        <c:title>
          <c:tx>
            <c:rich>
              <a:bodyPr/>
              <a:lstStyle/>
              <a:p>
                <a:pPr>
                  <a:defRPr/>
                </a:pPr>
                <a:r>
                  <a:rPr lang="en-US"/>
                  <a:t>vreme [h]</a:t>
                </a:r>
              </a:p>
            </c:rich>
          </c:tx>
          <c:overlay val="0"/>
        </c:title>
        <c:numFmt formatCode="General" sourceLinked="1"/>
        <c:majorTickMark val="out"/>
        <c:minorTickMark val="none"/>
        <c:tickLblPos val="nextTo"/>
        <c:spPr>
          <a:ln>
            <a:solidFill>
              <a:prstClr val="black"/>
            </a:solidFill>
          </a:ln>
        </c:spPr>
        <c:crossAx val="243944832"/>
        <c:crosses val="autoZero"/>
        <c:auto val="1"/>
        <c:lblAlgn val="ctr"/>
        <c:lblOffset val="100"/>
        <c:noMultiLvlLbl val="0"/>
      </c:catAx>
      <c:valAx>
        <c:axId val="243944832"/>
        <c:scaling>
          <c:orientation val="minMax"/>
        </c:scaling>
        <c:delete val="0"/>
        <c:axPos val="l"/>
        <c:title>
          <c:tx>
            <c:rich>
              <a:bodyPr rot="0" vert="horz"/>
              <a:lstStyle/>
              <a:p>
                <a:pPr>
                  <a:defRPr/>
                </a:pPr>
                <a:r>
                  <a:rPr lang="en-US"/>
                  <a:t>U [kV]</a:t>
                </a:r>
              </a:p>
            </c:rich>
          </c:tx>
          <c:layout>
            <c:manualLayout>
              <c:xMode val="edge"/>
              <c:yMode val="edge"/>
              <c:x val="0.31161473087818697"/>
              <c:y val="0.44427700198781311"/>
            </c:manualLayout>
          </c:layout>
          <c:overlay val="0"/>
        </c:title>
        <c:numFmt formatCode="General" sourceLinked="1"/>
        <c:majorTickMark val="out"/>
        <c:minorTickMark val="none"/>
        <c:tickLblPos val="nextTo"/>
        <c:spPr>
          <a:ln>
            <a:solidFill>
              <a:prstClr val="black"/>
            </a:solidFill>
          </a:ln>
        </c:spPr>
        <c:crossAx val="243942912"/>
        <c:crosses val="autoZero"/>
        <c:crossBetween val="between"/>
      </c:valAx>
    </c:plotArea>
    <c:plotVisOnly val="1"/>
    <c:dispBlanksAs val="gap"/>
    <c:showDLblsOverMax val="0"/>
  </c:chart>
  <c:txPr>
    <a:bodyPr/>
    <a:lstStyle/>
    <a:p>
      <a:pPr>
        <a:defRPr sz="1200">
          <a:solidFill>
            <a:schemeClr val="bg1"/>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Sheet1!$A$2:$A$7</c:f>
              <c:numCache>
                <c:formatCode>General</c:formatCode>
                <c:ptCount val="6"/>
                <c:pt idx="0">
                  <c:v>4</c:v>
                </c:pt>
                <c:pt idx="1">
                  <c:v>8</c:v>
                </c:pt>
                <c:pt idx="2">
                  <c:v>12</c:v>
                </c:pt>
                <c:pt idx="3">
                  <c:v>16</c:v>
                </c:pt>
                <c:pt idx="4">
                  <c:v>20</c:v>
                </c:pt>
                <c:pt idx="5">
                  <c:v>24</c:v>
                </c:pt>
              </c:numCache>
            </c:numRef>
          </c:cat>
          <c:val>
            <c:numRef>
              <c:f>Sheet1!$E$2:$E$7</c:f>
              <c:numCache>
                <c:formatCode>General</c:formatCode>
                <c:ptCount val="6"/>
                <c:pt idx="0">
                  <c:v>2</c:v>
                </c:pt>
                <c:pt idx="1">
                  <c:v>3</c:v>
                </c:pt>
                <c:pt idx="2">
                  <c:v>4</c:v>
                </c:pt>
                <c:pt idx="3">
                  <c:v>2</c:v>
                </c:pt>
                <c:pt idx="4">
                  <c:v>4</c:v>
                </c:pt>
                <c:pt idx="5">
                  <c:v>3</c:v>
                </c:pt>
              </c:numCache>
            </c:numRef>
          </c:val>
          <c:extLst>
            <c:ext xmlns:c16="http://schemas.microsoft.com/office/drawing/2014/chart" uri="{C3380CC4-5D6E-409C-BE32-E72D297353CC}">
              <c16:uniqueId val="{00000000-9EC7-294D-8C23-7803458F8F45}"/>
            </c:ext>
          </c:extLst>
        </c:ser>
        <c:dLbls>
          <c:showLegendKey val="0"/>
          <c:showVal val="1"/>
          <c:showCatName val="0"/>
          <c:showSerName val="0"/>
          <c:showPercent val="0"/>
          <c:showBubbleSize val="0"/>
        </c:dLbls>
        <c:gapWidth val="0"/>
        <c:overlap val="100"/>
        <c:axId val="244669440"/>
        <c:axId val="244683904"/>
      </c:barChart>
      <c:catAx>
        <c:axId val="244669440"/>
        <c:scaling>
          <c:orientation val="minMax"/>
        </c:scaling>
        <c:delete val="0"/>
        <c:axPos val="b"/>
        <c:title>
          <c:tx>
            <c:rich>
              <a:bodyPr/>
              <a:lstStyle/>
              <a:p>
                <a:pPr>
                  <a:defRPr/>
                </a:pPr>
                <a:r>
                  <a:rPr lang="en-US"/>
                  <a:t>vreme [h]</a:t>
                </a:r>
              </a:p>
            </c:rich>
          </c:tx>
          <c:overlay val="0"/>
        </c:title>
        <c:numFmt formatCode="General" sourceLinked="1"/>
        <c:majorTickMark val="out"/>
        <c:minorTickMark val="none"/>
        <c:tickLblPos val="nextTo"/>
        <c:spPr>
          <a:ln>
            <a:solidFill>
              <a:prstClr val="black"/>
            </a:solidFill>
          </a:ln>
        </c:spPr>
        <c:crossAx val="244683904"/>
        <c:crosses val="autoZero"/>
        <c:auto val="1"/>
        <c:lblAlgn val="ctr"/>
        <c:lblOffset val="100"/>
        <c:noMultiLvlLbl val="0"/>
      </c:catAx>
      <c:valAx>
        <c:axId val="244683904"/>
        <c:scaling>
          <c:orientation val="minMax"/>
        </c:scaling>
        <c:delete val="0"/>
        <c:axPos val="l"/>
        <c:title>
          <c:tx>
            <c:rich>
              <a:bodyPr rot="0" vert="horz"/>
              <a:lstStyle/>
              <a:p>
                <a:pPr>
                  <a:defRPr/>
                </a:pPr>
                <a:r>
                  <a:rPr lang="en-US"/>
                  <a:t>C [NJ/MWh]</a:t>
                </a:r>
              </a:p>
            </c:rich>
          </c:tx>
          <c:layout>
            <c:manualLayout>
              <c:xMode val="edge"/>
              <c:yMode val="edge"/>
              <c:x val="0.33967391304347827"/>
              <c:y val="0.4840724559668515"/>
            </c:manualLayout>
          </c:layout>
          <c:overlay val="0"/>
        </c:title>
        <c:numFmt formatCode="General" sourceLinked="1"/>
        <c:majorTickMark val="out"/>
        <c:minorTickMark val="none"/>
        <c:tickLblPos val="nextTo"/>
        <c:spPr>
          <a:ln>
            <a:solidFill>
              <a:prstClr val="black"/>
            </a:solidFill>
          </a:ln>
        </c:spPr>
        <c:crossAx val="244669440"/>
        <c:crosses val="autoZero"/>
        <c:crossBetween val="between"/>
      </c:valAx>
    </c:plotArea>
    <c:plotVisOnly val="1"/>
    <c:dispBlanksAs val="gap"/>
    <c:showDLblsOverMax val="0"/>
  </c:chart>
  <c:txPr>
    <a:bodyPr/>
    <a:lstStyle/>
    <a:p>
      <a:pPr>
        <a:defRPr sz="1200">
          <a:solidFill>
            <a:schemeClr val="bg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bar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Sheet1!$A$2:$A$7</c:f>
              <c:numCache>
                <c:formatCode>General</c:formatCode>
                <c:ptCount val="6"/>
                <c:pt idx="0">
                  <c:v>4</c:v>
                </c:pt>
                <c:pt idx="1">
                  <c:v>8</c:v>
                </c:pt>
                <c:pt idx="2">
                  <c:v>12</c:v>
                </c:pt>
                <c:pt idx="3">
                  <c:v>16</c:v>
                </c:pt>
                <c:pt idx="4">
                  <c:v>20</c:v>
                </c:pt>
                <c:pt idx="5">
                  <c:v>24</c:v>
                </c:pt>
              </c:numCache>
            </c:numRef>
          </c:cat>
          <c:val>
            <c:numRef>
              <c:f>Sheet1!$C$2:$C$7</c:f>
              <c:numCache>
                <c:formatCode>General</c:formatCode>
                <c:ptCount val="6"/>
                <c:pt idx="0">
                  <c:v>0.9</c:v>
                </c:pt>
                <c:pt idx="1">
                  <c:v>1</c:v>
                </c:pt>
                <c:pt idx="2">
                  <c:v>0.8</c:v>
                </c:pt>
                <c:pt idx="3">
                  <c:v>0.60000000000000031</c:v>
                </c:pt>
                <c:pt idx="4">
                  <c:v>0.70000000000000029</c:v>
                </c:pt>
                <c:pt idx="5">
                  <c:v>1</c:v>
                </c:pt>
              </c:numCache>
            </c:numRef>
          </c:val>
          <c:extLst>
            <c:ext xmlns:c16="http://schemas.microsoft.com/office/drawing/2014/chart" uri="{C3380CC4-5D6E-409C-BE32-E72D297353CC}">
              <c16:uniqueId val="{00000000-EB2E-EF4F-9ACE-B174C8A68D5B}"/>
            </c:ext>
          </c:extLst>
        </c:ser>
        <c:dLbls>
          <c:showLegendKey val="0"/>
          <c:showVal val="1"/>
          <c:showCatName val="0"/>
          <c:showSerName val="0"/>
          <c:showPercent val="0"/>
          <c:showBubbleSize val="0"/>
        </c:dLbls>
        <c:gapWidth val="0"/>
        <c:overlap val="100"/>
        <c:axId val="166716544"/>
        <c:axId val="166721408"/>
      </c:barChart>
      <c:catAx>
        <c:axId val="166716544"/>
        <c:scaling>
          <c:orientation val="minMax"/>
        </c:scaling>
        <c:delete val="0"/>
        <c:axPos val="b"/>
        <c:title>
          <c:tx>
            <c:rich>
              <a:bodyPr/>
              <a:lstStyle/>
              <a:p>
                <a:pPr>
                  <a:defRPr/>
                </a:pPr>
                <a:r>
                  <a:rPr lang="en-US"/>
                  <a:t>vreme [h]</a:t>
                </a:r>
              </a:p>
            </c:rich>
          </c:tx>
          <c:overlay val="0"/>
        </c:title>
        <c:numFmt formatCode="General" sourceLinked="1"/>
        <c:majorTickMark val="out"/>
        <c:minorTickMark val="none"/>
        <c:tickLblPos val="nextTo"/>
        <c:spPr>
          <a:ln>
            <a:solidFill>
              <a:prstClr val="black"/>
            </a:solidFill>
          </a:ln>
        </c:spPr>
        <c:crossAx val="166721408"/>
        <c:crosses val="autoZero"/>
        <c:auto val="1"/>
        <c:lblAlgn val="ctr"/>
        <c:lblOffset val="100"/>
        <c:noMultiLvlLbl val="0"/>
      </c:catAx>
      <c:valAx>
        <c:axId val="166721408"/>
        <c:scaling>
          <c:orientation val="minMax"/>
        </c:scaling>
        <c:delete val="0"/>
        <c:axPos val="l"/>
        <c:title>
          <c:tx>
            <c:rich>
              <a:bodyPr rot="0" vert="horz"/>
              <a:lstStyle/>
              <a:p>
                <a:pPr>
                  <a:defRPr/>
                </a:pPr>
                <a:r>
                  <a:rPr lang="en-US"/>
                  <a:t>Pw [MW]</a:t>
                </a:r>
              </a:p>
            </c:rich>
          </c:tx>
          <c:layout>
            <c:manualLayout>
              <c:xMode val="edge"/>
              <c:yMode val="edge"/>
              <c:x val="0.31991263381403168"/>
              <c:y val="0.40531386484127468"/>
            </c:manualLayout>
          </c:layout>
          <c:overlay val="0"/>
        </c:title>
        <c:numFmt formatCode="General" sourceLinked="1"/>
        <c:majorTickMark val="out"/>
        <c:minorTickMark val="none"/>
        <c:tickLblPos val="nextTo"/>
        <c:spPr>
          <a:ln>
            <a:solidFill>
              <a:prstClr val="black"/>
            </a:solidFill>
          </a:ln>
        </c:spPr>
        <c:crossAx val="166716544"/>
        <c:crosses val="autoZero"/>
        <c:crossBetween val="between"/>
      </c:valAx>
    </c:plotArea>
    <c:plotVisOnly val="1"/>
    <c:dispBlanksAs val="gap"/>
    <c:showDLblsOverMax val="0"/>
  </c:chart>
  <c:txPr>
    <a:bodyPr/>
    <a:lstStyle/>
    <a:p>
      <a:pPr>
        <a:defRPr sz="1200">
          <a:solidFill>
            <a:schemeClr val="bg1"/>
          </a:solidFill>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0.67874</cdr:x>
      <cdr:y>0.18471</cdr:y>
    </cdr:from>
    <cdr:to>
      <cdr:x>0.81882</cdr:x>
      <cdr:y>0.28662</cdr:y>
    </cdr:to>
    <cdr:sp macro="" textlink="">
      <cdr:nvSpPr>
        <cdr:cNvPr id="2" name="Rectangle 1"/>
        <cdr:cNvSpPr/>
      </cdr:nvSpPr>
      <cdr:spPr>
        <a:xfrm xmlns:a="http://schemas.openxmlformats.org/drawingml/2006/main">
          <a:off x="2473925" y="368300"/>
          <a:ext cx="510575" cy="203199"/>
        </a:xfrm>
        <a:prstGeom xmlns:a="http://schemas.openxmlformats.org/drawingml/2006/main" prst="rect">
          <a:avLst/>
        </a:prstGeom>
        <a:pattFill xmlns:a="http://schemas.openxmlformats.org/drawingml/2006/main" prst="ltUpDiag">
          <a:fgClr>
            <a:srgbClr val="C00000"/>
          </a:fgClr>
          <a:bgClr>
            <a:schemeClr val="bg1"/>
          </a:bgClr>
        </a:pattFill>
        <a:ln xmlns:a="http://schemas.openxmlformats.org/drawingml/2006/main">
          <a:solidFill>
            <a:srgbClr val="C0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B63E40-282D-4837-93FB-CB20DEC16AEB}" type="datetimeFigureOut">
              <a:rPr lang="en-US" smtClean="0"/>
              <a:pPr/>
              <a:t>12/16/2025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BA7B12-A544-481D-83ED-23D1096862B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BA7B12-A544-481D-83ED-23D1096862B9}"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BA7B12-A544-481D-83ED-23D1096862B9}"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BA7B12-A544-481D-83ED-23D1096862B9}"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BA7B12-A544-481D-83ED-23D1096862B9}"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BA7B12-A544-481D-83ED-23D1096862B9}"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BA7B12-A544-481D-83ED-23D1096862B9}"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BA7B12-A544-481D-83ED-23D1096862B9}"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BA7B12-A544-481D-83ED-23D1096862B9}"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BA7B12-A544-481D-83ED-23D1096862B9}"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BA7B12-A544-481D-83ED-23D1096862B9}"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pPr/>
              <a:t>12/16/2025</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12/16/2025</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jpeg"/><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chart" Target="../charts/chart2.xml"/><Relationship Id="rId7"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image" Target="../media/image24.png"/><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7.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10789920" y="-1"/>
            <a:ext cx="1402080" cy="2377441"/>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3936000" y="2438125"/>
            <a:ext cx="4320000" cy="4298075"/>
            <a:chOff x="3867556" y="2438125"/>
            <a:chExt cx="4320000" cy="4298075"/>
          </a:xfrm>
        </p:grpSpPr>
        <p:pic>
          <p:nvPicPr>
            <p:cNvPr id="2058" name="Picture 10" descr="7,526 BEST Power Grid Icons IMAGES, STOCK PHOTOS &amp;amp; VECTORS | Adobe Stock"/>
            <p:cNvPicPr preferRelativeResize="0">
              <a:picLocks noChangeArrowheads="1"/>
            </p:cNvPicPr>
            <p:nvPr/>
          </p:nvPicPr>
          <p:blipFill>
            <a:blip r:embed="rId2">
              <a:duotone>
                <a:prstClr val="black"/>
                <a:schemeClr val="bg2">
                  <a:tint val="45000"/>
                  <a:satMod val="400000"/>
                </a:schemeClr>
              </a:duotone>
            </a:blip>
            <a:srcRect b="3238"/>
            <a:stretch>
              <a:fillRect/>
            </a:stretch>
          </p:blipFill>
          <p:spPr bwMode="auto">
            <a:xfrm>
              <a:off x="3867556" y="4648200"/>
              <a:ext cx="4320000" cy="2088000"/>
            </a:xfrm>
            <a:prstGeom prst="hexagon">
              <a:avLst/>
            </a:prstGeom>
            <a:noFill/>
            <a:ln w="38100">
              <a:solidFill>
                <a:schemeClr val="bg1">
                  <a:lumMod val="85000"/>
                  <a:lumOff val="15000"/>
                </a:schemeClr>
              </a:solidFill>
            </a:ln>
          </p:spPr>
        </p:pic>
        <p:pic>
          <p:nvPicPr>
            <p:cNvPr id="2054" name="Picture 6" descr="Smart grid concept and its elements. | CanStock"/>
            <p:cNvPicPr preferRelativeResize="0">
              <a:picLocks noChangeArrowheads="1"/>
            </p:cNvPicPr>
            <p:nvPr/>
          </p:nvPicPr>
          <p:blipFill>
            <a:blip r:embed="rId3">
              <a:duotone>
                <a:prstClr val="black"/>
                <a:schemeClr val="bg2">
                  <a:tint val="45000"/>
                  <a:satMod val="400000"/>
                </a:schemeClr>
              </a:duotone>
            </a:blip>
            <a:srcRect t="3910" b="6673"/>
            <a:stretch>
              <a:fillRect/>
            </a:stretch>
          </p:blipFill>
          <p:spPr bwMode="auto">
            <a:xfrm>
              <a:off x="3867556" y="2438125"/>
              <a:ext cx="4320000" cy="2088000"/>
            </a:xfrm>
            <a:prstGeom prst="hexagon">
              <a:avLst/>
            </a:prstGeom>
            <a:noFill/>
            <a:ln w="38100">
              <a:solidFill>
                <a:schemeClr val="bg1">
                  <a:lumMod val="85000"/>
                  <a:lumOff val="15000"/>
                </a:schemeClr>
              </a:solidFill>
            </a:ln>
            <a:effectLst/>
          </p:spPr>
        </p:pic>
      </p:grpSp>
      <p:sp>
        <p:nvSpPr>
          <p:cNvPr id="2" name="Title 1"/>
          <p:cNvSpPr>
            <a:spLocks noGrp="1"/>
          </p:cNvSpPr>
          <p:nvPr>
            <p:ph type="ctrTitle"/>
          </p:nvPr>
        </p:nvSpPr>
        <p:spPr>
          <a:xfrm>
            <a:off x="0" y="0"/>
            <a:ext cx="10750731" cy="2387600"/>
          </a:xfrm>
          <a:solidFill>
            <a:schemeClr val="bg2"/>
          </a:solidFill>
          <a:effectLst>
            <a:outerShdw blurRad="50800" dist="38100" dir="2700000" algn="tl" rotWithShape="0">
              <a:prstClr val="black">
                <a:alpha val="40000"/>
              </a:prstClr>
            </a:outerShdw>
          </a:effectLst>
        </p:spPr>
        <p:txBody>
          <a:bodyPr anchor="ctr">
            <a:normAutofit/>
          </a:bodyPr>
          <a:lstStyle/>
          <a:p>
            <a:r>
              <a:rPr lang="sr-Latn-RS" cap="none" dirty="0">
                <a:ln w="18415" cmpd="sng">
                  <a:noFill/>
                  <a:prstDash val="solid"/>
                </a:ln>
              </a:rPr>
              <a:t>	</a:t>
            </a:r>
            <a:r>
              <a:rPr lang="en-US" cap="none" dirty="0">
                <a:ln w="18415" cmpd="sng">
                  <a:noFill/>
                  <a:prstDash val="solid"/>
                </a:ln>
              </a:rPr>
              <a:t>I</a:t>
            </a:r>
            <a:r>
              <a:rPr lang="sr-Latn-RS" cap="none" dirty="0">
                <a:ln w="18415" cmpd="sng">
                  <a:noFill/>
                  <a:prstDash val="solid"/>
                </a:ln>
              </a:rPr>
              <a:t>NTELIGENTNE </a:t>
            </a:r>
            <a:br>
              <a:rPr lang="sr-Latn-RS" cap="none" dirty="0">
                <a:ln w="18415" cmpd="sng">
                  <a:noFill/>
                  <a:prstDash val="solid"/>
                </a:ln>
              </a:rPr>
            </a:br>
            <a:r>
              <a:rPr lang="sr-Latn-RS" cap="none" dirty="0">
                <a:ln w="18415" cmpd="sng">
                  <a:noFill/>
                  <a:prstDash val="solid"/>
                </a:ln>
              </a:rPr>
              <a:t>	ELEKTROENERGETSKE</a:t>
            </a:r>
            <a:br>
              <a:rPr lang="sr-Latn-RS" cap="none" dirty="0">
                <a:ln w="18415" cmpd="sng">
                  <a:noFill/>
                  <a:prstDash val="solid"/>
                </a:ln>
              </a:rPr>
            </a:br>
            <a:r>
              <a:rPr lang="sr-Latn-RS" cap="none" dirty="0">
                <a:ln w="18415" cmpd="sng">
                  <a:noFill/>
                  <a:prstDash val="solid"/>
                </a:ln>
              </a:rPr>
              <a:t>	MREŽE</a:t>
            </a:r>
            <a:endParaRPr lang="en-US" cap="none" dirty="0">
              <a:ln w="18415" cmpd="sng">
                <a:noFill/>
                <a:prstDash val="solid"/>
              </a:ln>
            </a:endParaRPr>
          </a:p>
        </p:txBody>
      </p:sp>
      <p:sp>
        <p:nvSpPr>
          <p:cNvPr id="3" name="Subtitle 2"/>
          <p:cNvSpPr>
            <a:spLocks noGrp="1"/>
          </p:cNvSpPr>
          <p:nvPr>
            <p:ph type="subTitle" idx="1"/>
          </p:nvPr>
        </p:nvSpPr>
        <p:spPr>
          <a:xfrm>
            <a:off x="0" y="2387193"/>
            <a:ext cx="3239589" cy="591138"/>
          </a:xfrm>
        </p:spPr>
        <p:txBody>
          <a:bodyPr/>
          <a:lstStyle/>
          <a:p>
            <a:r>
              <a:rPr lang="sr-Latn-RS" dirty="0">
                <a:solidFill>
                  <a:schemeClr val="bg1">
                    <a:lumMod val="85000"/>
                    <a:lumOff val="15000"/>
                  </a:schemeClr>
                </a:solidFill>
              </a:rPr>
              <a:t>	Goran Dobrić</a:t>
            </a:r>
            <a:endParaRPr lang="en-US" dirty="0">
              <a:solidFill>
                <a:schemeClr val="bg1">
                  <a:lumMod val="85000"/>
                  <a:lumOff val="15000"/>
                </a:schemeClr>
              </a:solidFill>
            </a:endParaRPr>
          </a:p>
        </p:txBody>
      </p:sp>
      <p:pic>
        <p:nvPicPr>
          <p:cNvPr id="4" name="Picture 4" descr="Related image"/>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064307" y="548640"/>
            <a:ext cx="814184" cy="95118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23,240 BEST Smart Grid IMAGES, STOCK PHOTOS &amp;amp; VECTORS | Adobe Stock"/>
          <p:cNvPicPr preferRelativeResize="0">
            <a:picLocks noChangeArrowheads="1"/>
          </p:cNvPicPr>
          <p:nvPr/>
        </p:nvPicPr>
        <p:blipFill>
          <a:blip r:embed="rId6">
            <a:duotone>
              <a:prstClr val="black"/>
              <a:schemeClr val="bg2">
                <a:tint val="45000"/>
                <a:satMod val="400000"/>
              </a:schemeClr>
            </a:duotone>
          </a:blip>
          <a:srcRect/>
          <a:stretch>
            <a:fillRect/>
          </a:stretch>
        </p:blipFill>
        <p:spPr bwMode="auto">
          <a:xfrm>
            <a:off x="0" y="3543162"/>
            <a:ext cx="4320000" cy="2088000"/>
          </a:xfrm>
          <a:prstGeom prst="hexagon">
            <a:avLst/>
          </a:prstGeom>
          <a:noFill/>
          <a:ln w="38100">
            <a:solidFill>
              <a:schemeClr val="bg1">
                <a:lumMod val="85000"/>
                <a:lumOff val="15000"/>
              </a:schemeClr>
            </a:solidFill>
          </a:ln>
        </p:spPr>
      </p:pic>
      <p:sp>
        <p:nvSpPr>
          <p:cNvPr id="9" name="Subtitle 2"/>
          <p:cNvSpPr txBox="1">
            <a:spLocks/>
          </p:cNvSpPr>
          <p:nvPr/>
        </p:nvSpPr>
        <p:spPr>
          <a:xfrm>
            <a:off x="10802983" y="1768885"/>
            <a:ext cx="1389017" cy="591138"/>
          </a:xfrm>
          <a:prstGeom prst="rect">
            <a:avLst/>
          </a:prstGeom>
        </p:spPr>
        <p:txBody>
          <a:bodyPr vert="horz" lIns="91440" tIns="45720" rIns="91440" bIns="45720" rtlCol="0">
            <a:noAutofit/>
          </a:bodyPr>
          <a:lstStyle/>
          <a:p>
            <a:pPr marL="0" marR="0" lvl="0" indent="0" algn="ctr" defTabSz="914400" rtl="0" eaLnBrk="1" fontAlgn="auto" latinLnBrk="0" hangingPunct="1">
              <a:lnSpc>
                <a:spcPct val="120000"/>
              </a:lnSpc>
              <a:spcAft>
                <a:spcPts val="0"/>
              </a:spcAft>
              <a:buClrTx/>
              <a:buSzPct val="125000"/>
              <a:buFont typeface="Arial" panose="020B0604020202020204" pitchFamily="34" charset="0"/>
              <a:buNone/>
              <a:tabLst/>
              <a:defRPr/>
            </a:pPr>
            <a:r>
              <a:rPr kumimoji="0" lang="en-US" sz="1400" b="1" i="0" u="none" strike="noStrike" kern="1200" cap="all" spc="0" normalizeH="0" baseline="0" noProof="0" dirty="0">
                <a:ln>
                  <a:noFill/>
                </a:ln>
                <a:solidFill>
                  <a:schemeClr val="bg1">
                    <a:lumMod val="85000"/>
                    <a:lumOff val="15000"/>
                  </a:schemeClr>
                </a:solidFill>
                <a:effectLst/>
                <a:uLnTx/>
                <a:uFillTx/>
                <a:latin typeface="+mn-lt"/>
                <a:ea typeface="+mn-ea"/>
                <a:cs typeface="+mn-cs"/>
              </a:rPr>
              <a:t>ETF</a:t>
            </a:r>
          </a:p>
          <a:p>
            <a:pPr marL="0" marR="0" lvl="0" indent="0" algn="ctr" defTabSz="914400" rtl="0" eaLnBrk="1" fontAlgn="auto" latinLnBrk="0" hangingPunct="1">
              <a:lnSpc>
                <a:spcPct val="120000"/>
              </a:lnSpc>
              <a:spcAft>
                <a:spcPts val="0"/>
              </a:spcAft>
              <a:buClrTx/>
              <a:buSzPct val="125000"/>
              <a:buFont typeface="Arial" panose="020B0604020202020204" pitchFamily="34" charset="0"/>
              <a:buNone/>
              <a:tabLst/>
              <a:defRPr/>
            </a:pPr>
            <a:r>
              <a:rPr lang="en-US" sz="1400" b="1" cap="all" dirty="0">
                <a:solidFill>
                  <a:schemeClr val="bg1">
                    <a:lumMod val="85000"/>
                    <a:lumOff val="15000"/>
                  </a:schemeClr>
                </a:solidFill>
              </a:rPr>
              <a:t>Beograd</a:t>
            </a:r>
            <a:endParaRPr kumimoji="0" lang="en-US" sz="1400" b="1" i="0" u="none" strike="noStrike" kern="1200" cap="all" spc="0" normalizeH="0" baseline="0" noProof="0" dirty="0">
              <a:ln>
                <a:noFill/>
              </a:ln>
              <a:solidFill>
                <a:schemeClr val="bg1">
                  <a:lumMod val="85000"/>
                  <a:lumOff val="15000"/>
                </a:schemeClr>
              </a:solidFill>
              <a:effectLst/>
              <a:uLnTx/>
              <a:uFillTx/>
              <a:latin typeface="+mn-lt"/>
              <a:ea typeface="+mn-ea"/>
              <a:cs typeface="+mn-cs"/>
            </a:endParaRPr>
          </a:p>
        </p:txBody>
      </p:sp>
      <p:pic>
        <p:nvPicPr>
          <p:cNvPr id="3074" name="Picture 2" descr="419 Smart Grid Icon Stock Photos, Pictures &amp;amp; Royalty-Free Images - iStock"/>
          <p:cNvPicPr preferRelativeResize="0">
            <a:picLocks noChangeArrowheads="1"/>
          </p:cNvPicPr>
          <p:nvPr/>
        </p:nvPicPr>
        <p:blipFill>
          <a:blip r:embed="rId7">
            <a:duotone>
              <a:prstClr val="black"/>
              <a:schemeClr val="bg2">
                <a:tint val="45000"/>
                <a:satMod val="400000"/>
              </a:schemeClr>
            </a:duotone>
          </a:blip>
          <a:srcRect/>
          <a:stretch>
            <a:fillRect/>
          </a:stretch>
        </p:blipFill>
        <p:spPr bwMode="auto">
          <a:xfrm>
            <a:off x="7872000" y="3543162"/>
            <a:ext cx="4320000" cy="2088000"/>
          </a:xfrm>
          <a:prstGeom prst="hexagon">
            <a:avLst/>
          </a:prstGeom>
          <a:noFill/>
          <a:ln w="38100">
            <a:solidFill>
              <a:schemeClr val="bg1">
                <a:lumMod val="85000"/>
                <a:lumOff val="15000"/>
              </a:schemeClr>
            </a:solidFill>
          </a:ln>
        </p:spPr>
      </p:pic>
    </p:spTree>
    <p:extLst>
      <p:ext uri="{BB962C8B-B14F-4D97-AF65-F5344CB8AC3E}">
        <p14:creationId xmlns:p14="http://schemas.microsoft.com/office/powerpoint/2010/main" val="3856144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12"/>
          <p:cNvSpPr/>
          <p:nvPr/>
        </p:nvSpPr>
        <p:spPr>
          <a:xfrm>
            <a:off x="10789920" y="156753"/>
            <a:ext cx="1402080" cy="992777"/>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169817"/>
            <a:ext cx="10750731" cy="979714"/>
          </a:xfrm>
          <a:solidFill>
            <a:schemeClr val="bg2"/>
          </a:solidFill>
          <a:effectLst>
            <a:outerShdw blurRad="50800" dist="38100" dir="2700000" algn="tl" rotWithShape="0">
              <a:prstClr val="black">
                <a:alpha val="40000"/>
              </a:prstClr>
            </a:outerShdw>
          </a:effectLst>
        </p:spPr>
        <p:txBody>
          <a:bodyPr anchor="ctr">
            <a:normAutofit/>
          </a:bodyPr>
          <a:lstStyle/>
          <a:p>
            <a:r>
              <a:rPr lang="en-US" cap="none" dirty="0">
                <a:ln w="18415" cmpd="sng">
                  <a:noFill/>
                  <a:prstDash val="solid"/>
                </a:ln>
              </a:rPr>
              <a:t>	</a:t>
            </a:r>
            <a:r>
              <a:rPr lang="sr-Latn-RS" cap="none" dirty="0">
                <a:ln w="18415" cmpd="sng">
                  <a:noFill/>
                  <a:prstDash val="solid"/>
                </a:ln>
              </a:rPr>
              <a:t>Sadržaj predmeta</a:t>
            </a:r>
            <a:endParaRPr lang="en-US" cap="none" dirty="0">
              <a:ln w="18415" cmpd="sng">
                <a:noFill/>
                <a:prstDash val="solid"/>
              </a:ln>
            </a:endParaRPr>
          </a:p>
        </p:txBody>
      </p:sp>
      <p:pic>
        <p:nvPicPr>
          <p:cNvPr id="4" name="Picture 4" descr="Related image"/>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101567" y="198225"/>
            <a:ext cx="778787" cy="909832"/>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209006" y="1293222"/>
            <a:ext cx="2547258" cy="5381898"/>
          </a:xfrm>
          <a:prstGeom prst="rect">
            <a:avLst/>
          </a:prstGeom>
          <a:solidFill>
            <a:schemeClr val="tx1">
              <a:lumMod val="95000"/>
            </a:schemeClr>
          </a:solidFill>
        </p:spPr>
        <p:txBody>
          <a:bodyPr vert="horz" lIns="91440" tIns="45720" rIns="91440" bIns="45720" rtlCol="0" anchor="ctr">
            <a:noAutofit/>
          </a:bodyPr>
          <a:lstStyle/>
          <a:p>
            <a:pPr>
              <a:spcBef>
                <a:spcPts val="1200"/>
              </a:spcBef>
              <a:buFont typeface="Arial" pitchFamily="34" charset="0"/>
              <a:buChar char="•"/>
            </a:pPr>
            <a:r>
              <a:rPr lang="en-US" sz="1400" dirty="0">
                <a:solidFill>
                  <a:schemeClr val="bg1"/>
                </a:solidFill>
                <a:latin typeface="Arial" pitchFamily="34" charset="0"/>
                <a:cs typeface="Arial" pitchFamily="34" charset="0"/>
              </a:rPr>
              <a:t>I</a:t>
            </a:r>
            <a:r>
              <a:rPr lang="sr-Latn-RS" sz="1400" dirty="0">
                <a:solidFill>
                  <a:schemeClr val="bg1"/>
                </a:solidFill>
                <a:latin typeface="Arial" pitchFamily="34" charset="0"/>
                <a:cs typeface="Arial" pitchFamily="34" charset="0"/>
              </a:rPr>
              <a:t>nteligentne mreže (IEM) – Smart Grid (SG)</a:t>
            </a:r>
          </a:p>
          <a:p>
            <a:pPr>
              <a:spcBef>
                <a:spcPts val="1200"/>
              </a:spcBef>
              <a:buFont typeface="Arial" pitchFamily="34" charset="0"/>
              <a:buChar char="•"/>
            </a:pPr>
            <a:r>
              <a:rPr lang="sr-Latn-RS" sz="1400" dirty="0">
                <a:solidFill>
                  <a:schemeClr val="bg1"/>
                </a:solidFill>
                <a:latin typeface="Arial" pitchFamily="34" charset="0"/>
                <a:cs typeface="Arial" pitchFamily="34" charset="0"/>
              </a:rPr>
              <a:t>Osnovni alati u IEM</a:t>
            </a:r>
          </a:p>
          <a:p>
            <a:pPr>
              <a:spcBef>
                <a:spcPts val="1200"/>
              </a:spcBef>
              <a:buFont typeface="Arial" pitchFamily="34" charset="0"/>
              <a:buChar char="•"/>
            </a:pPr>
            <a:r>
              <a:rPr lang="en-US" sz="1400" dirty="0">
                <a:solidFill>
                  <a:schemeClr val="bg1"/>
                </a:solidFill>
                <a:latin typeface="Arial" pitchFamily="34" charset="0"/>
                <a:cs typeface="Arial" pitchFamily="34" charset="0"/>
              </a:rPr>
              <a:t>D</a:t>
            </a:r>
            <a:r>
              <a:rPr lang="sr-Latn-RS" sz="1400" dirty="0">
                <a:solidFill>
                  <a:schemeClr val="bg1"/>
                </a:solidFill>
                <a:latin typeface="Arial" pitchFamily="34" charset="0"/>
                <a:cs typeface="Arial" pitchFamily="34" charset="0"/>
              </a:rPr>
              <a:t>istribuirani resursi</a:t>
            </a:r>
          </a:p>
          <a:p>
            <a:pPr>
              <a:spcBef>
                <a:spcPts val="1200"/>
              </a:spcBef>
              <a:buFont typeface="Arial" pitchFamily="34" charset="0"/>
              <a:buChar char="•"/>
            </a:pPr>
            <a:r>
              <a:rPr lang="en-US" sz="1600" b="1" dirty="0">
                <a:solidFill>
                  <a:schemeClr val="bg1"/>
                </a:solidFill>
                <a:latin typeface="Arial" pitchFamily="34" charset="0"/>
                <a:cs typeface="Arial" pitchFamily="34" charset="0"/>
              </a:rPr>
              <a:t>U</a:t>
            </a:r>
            <a:r>
              <a:rPr lang="sr-Latn-RS" sz="1600" b="1" dirty="0">
                <a:solidFill>
                  <a:schemeClr val="bg1"/>
                </a:solidFill>
                <a:latin typeface="Arial" pitchFamily="34" charset="0"/>
                <a:cs typeface="Arial" pitchFamily="34" charset="0"/>
              </a:rPr>
              <a:t>loga potrošača u IEM</a:t>
            </a:r>
          </a:p>
          <a:p>
            <a:pPr>
              <a:spcBef>
                <a:spcPts val="1200"/>
              </a:spcBef>
              <a:buFont typeface="Arial" pitchFamily="34" charset="0"/>
              <a:buChar char="•"/>
            </a:pPr>
            <a:r>
              <a:rPr lang="en-US" sz="1400" dirty="0">
                <a:solidFill>
                  <a:schemeClr val="bg1"/>
                </a:solidFill>
                <a:latin typeface="Arial" pitchFamily="34" charset="0"/>
                <a:cs typeface="Arial" pitchFamily="34" charset="0"/>
              </a:rPr>
              <a:t>M</a:t>
            </a:r>
            <a:r>
              <a:rPr lang="sr-Latn-RS" sz="1400" dirty="0">
                <a:solidFill>
                  <a:schemeClr val="bg1"/>
                </a:solidFill>
                <a:latin typeface="Arial" pitchFamily="34" charset="0"/>
                <a:cs typeface="Arial" pitchFamily="34" charset="0"/>
              </a:rPr>
              <a:t>erne strukture u IEM</a:t>
            </a:r>
            <a:endParaRPr lang="en-US" sz="1400" dirty="0">
              <a:solidFill>
                <a:schemeClr val="bg1"/>
              </a:solidFill>
              <a:latin typeface="Arial" pitchFamily="34" charset="0"/>
              <a:cs typeface="Arial" pitchFamily="34" charset="0"/>
            </a:endParaRPr>
          </a:p>
          <a:p>
            <a:pPr>
              <a:spcBef>
                <a:spcPts val="1200"/>
              </a:spcBef>
              <a:buFont typeface="Arial" pitchFamily="34" charset="0"/>
              <a:buChar char="•"/>
            </a:pPr>
            <a:r>
              <a:rPr lang="en-US" sz="1400" dirty="0">
                <a:solidFill>
                  <a:schemeClr val="bg1"/>
                </a:solidFill>
                <a:latin typeface="Arial" pitchFamily="34" charset="0"/>
                <a:cs typeface="Arial" pitchFamily="34" charset="0"/>
              </a:rPr>
              <a:t>K</a:t>
            </a:r>
            <a:r>
              <a:rPr lang="sr-Latn-RS" sz="1400" dirty="0">
                <a:solidFill>
                  <a:schemeClr val="bg1"/>
                </a:solidFill>
                <a:latin typeface="Arial" pitchFamily="34" charset="0"/>
                <a:cs typeface="Arial" pitchFamily="34" charset="0"/>
              </a:rPr>
              <a:t>omunikacija u IEM</a:t>
            </a:r>
          </a:p>
          <a:p>
            <a:pPr>
              <a:spcBef>
                <a:spcPts val="1200"/>
              </a:spcBef>
              <a:buFont typeface="Arial" pitchFamily="34" charset="0"/>
              <a:buChar char="•"/>
            </a:pPr>
            <a:r>
              <a:rPr lang="en-US" sz="1400" dirty="0">
                <a:solidFill>
                  <a:schemeClr val="bg1"/>
                </a:solidFill>
                <a:latin typeface="Arial" pitchFamily="34" charset="0"/>
                <a:cs typeface="Arial" pitchFamily="34" charset="0"/>
              </a:rPr>
              <a:t>S</a:t>
            </a:r>
            <a:r>
              <a:rPr lang="sr-Latn-RS" sz="1400" dirty="0">
                <a:solidFill>
                  <a:schemeClr val="bg1"/>
                </a:solidFill>
                <a:latin typeface="Arial" pitchFamily="34" charset="0"/>
                <a:cs typeface="Arial" pitchFamily="34" charset="0"/>
              </a:rPr>
              <a:t>igurnost i bezbednost IEM</a:t>
            </a:r>
          </a:p>
          <a:p>
            <a:pPr>
              <a:spcBef>
                <a:spcPts val="1200"/>
              </a:spcBef>
              <a:buFont typeface="Arial" pitchFamily="34" charset="0"/>
              <a:buChar char="•"/>
            </a:pPr>
            <a:r>
              <a:rPr lang="sr-Latn-RS" sz="1400" dirty="0">
                <a:solidFill>
                  <a:schemeClr val="bg1"/>
                </a:solidFill>
                <a:latin typeface="Arial" pitchFamily="34" charset="0"/>
                <a:cs typeface="Arial" pitchFamily="34" charset="0"/>
              </a:rPr>
              <a:t>Ekonomija i tržište u IEM</a:t>
            </a:r>
          </a:p>
          <a:p>
            <a:pPr>
              <a:spcBef>
                <a:spcPts val="1200"/>
              </a:spcBef>
              <a:buFont typeface="Arial" pitchFamily="34" charset="0"/>
              <a:buChar char="•"/>
            </a:pPr>
            <a:r>
              <a:rPr lang="en-US" sz="1400" dirty="0">
                <a:solidFill>
                  <a:schemeClr val="bg1"/>
                </a:solidFill>
                <a:latin typeface="Arial" pitchFamily="34" charset="0"/>
                <a:cs typeface="Arial" pitchFamily="34" charset="0"/>
              </a:rPr>
              <a:t>I</a:t>
            </a:r>
            <a:r>
              <a:rPr lang="sr-Latn-RS" sz="1400" dirty="0">
                <a:solidFill>
                  <a:schemeClr val="bg1"/>
                </a:solidFill>
                <a:latin typeface="Arial" pitchFamily="34" charset="0"/>
                <a:cs typeface="Arial" pitchFamily="34" charset="0"/>
              </a:rPr>
              <a:t>nteligentne mikromreže</a:t>
            </a:r>
            <a:endParaRPr lang="en-US" sz="1400" dirty="0">
              <a:solidFill>
                <a:schemeClr val="bg1"/>
              </a:solidFill>
              <a:latin typeface="Arial" pitchFamily="34" charset="0"/>
              <a:cs typeface="Arial" pitchFamily="34" charset="0"/>
            </a:endParaRPr>
          </a:p>
        </p:txBody>
      </p:sp>
      <p:sp>
        <p:nvSpPr>
          <p:cNvPr id="17" name="Content Placeholder 2"/>
          <p:cNvSpPr txBox="1">
            <a:spLocks/>
          </p:cNvSpPr>
          <p:nvPr/>
        </p:nvSpPr>
        <p:spPr>
          <a:xfrm>
            <a:off x="8071565" y="1293222"/>
            <a:ext cx="2548538" cy="1787053"/>
          </a:xfrm>
          <a:prstGeom prst="rect">
            <a:avLst/>
          </a:prstGeom>
          <a:solidFill>
            <a:schemeClr val="tx1">
              <a:lumMod val="95000"/>
            </a:schemeClr>
          </a:solidFill>
        </p:spPr>
        <p:txBody>
          <a:bodyPr vert="horz" lIns="91440" tIns="45720" rIns="91440" bIns="45720" rtlCol="0" anchor="ctr">
            <a:noAutofit/>
          </a:bodyPr>
          <a:lstStyle/>
          <a:p>
            <a:pPr>
              <a:spcBef>
                <a:spcPts val="1200"/>
              </a:spcBef>
              <a:buFont typeface="Arial" pitchFamily="34" charset="0"/>
              <a:buChar char="•"/>
            </a:pPr>
            <a:r>
              <a:rPr lang="sr-Latn-RS" sz="1600" b="1" dirty="0">
                <a:solidFill>
                  <a:schemeClr val="bg1"/>
                </a:solidFill>
                <a:latin typeface="Arial" pitchFamily="34" charset="0"/>
                <a:cs typeface="Arial" pitchFamily="34" charset="0"/>
              </a:rPr>
              <a:t>Definicije i primene</a:t>
            </a:r>
          </a:p>
          <a:p>
            <a:pPr>
              <a:spcBef>
                <a:spcPts val="1200"/>
              </a:spcBef>
              <a:buFont typeface="Arial" pitchFamily="34" charset="0"/>
              <a:buChar char="•"/>
            </a:pPr>
            <a:r>
              <a:rPr lang="sr-Latn-RS" sz="1600" b="1" dirty="0">
                <a:solidFill>
                  <a:schemeClr val="bg1"/>
                </a:solidFill>
                <a:latin typeface="Arial" pitchFamily="34" charset="0"/>
                <a:cs typeface="Arial" pitchFamily="34" charset="0"/>
              </a:rPr>
              <a:t>Tarifiranje</a:t>
            </a:r>
          </a:p>
          <a:p>
            <a:pPr>
              <a:spcBef>
                <a:spcPts val="1200"/>
              </a:spcBef>
              <a:buFont typeface="Arial" pitchFamily="34" charset="0"/>
              <a:buChar char="•"/>
            </a:pPr>
            <a:r>
              <a:rPr lang="sr-Latn-RS" sz="1600" b="1" dirty="0">
                <a:solidFill>
                  <a:schemeClr val="bg1"/>
                </a:solidFill>
                <a:latin typeface="Arial" pitchFamily="34" charset="0"/>
                <a:cs typeface="Arial" pitchFamily="34" charset="0"/>
              </a:rPr>
              <a:t>DSM i DR</a:t>
            </a:r>
          </a:p>
          <a:p>
            <a:pPr>
              <a:spcBef>
                <a:spcPts val="1200"/>
              </a:spcBef>
              <a:buFont typeface="Arial" pitchFamily="34" charset="0"/>
              <a:buChar char="•"/>
            </a:pPr>
            <a:r>
              <a:rPr lang="sr-Latn-RS" sz="1600" b="1" dirty="0">
                <a:solidFill>
                  <a:schemeClr val="bg1"/>
                </a:solidFill>
                <a:latin typeface="Arial" pitchFamily="34" charset="0"/>
                <a:cs typeface="Arial" pitchFamily="34" charset="0"/>
              </a:rPr>
              <a:t>Upravljiva potrošnja</a:t>
            </a:r>
          </a:p>
        </p:txBody>
      </p:sp>
      <p:sp>
        <p:nvSpPr>
          <p:cNvPr id="18" name="Content Placeholder 2"/>
          <p:cNvSpPr txBox="1">
            <a:spLocks/>
          </p:cNvSpPr>
          <p:nvPr/>
        </p:nvSpPr>
        <p:spPr>
          <a:xfrm>
            <a:off x="8464731" y="5710904"/>
            <a:ext cx="3004458" cy="964216"/>
          </a:xfrm>
          <a:prstGeom prst="rect">
            <a:avLst/>
          </a:prstGeom>
          <a:solidFill>
            <a:schemeClr val="tx1">
              <a:lumMod val="95000"/>
            </a:schemeClr>
          </a:solidFill>
        </p:spPr>
        <p:txBody>
          <a:bodyPr vert="horz" lIns="91440" tIns="45720" rIns="91440" bIns="45720" rtlCol="0" anchor="ctr">
            <a:noAutofit/>
          </a:bodyPr>
          <a:lstStyle/>
          <a:p>
            <a:pPr algn="r">
              <a:spcBef>
                <a:spcPts val="1200"/>
              </a:spcBef>
              <a:buFont typeface="Arial" pitchFamily="34" charset="0"/>
              <a:buChar char="•"/>
            </a:pPr>
            <a:r>
              <a:rPr lang="sr-Latn-RS" sz="1600" b="1" dirty="0">
                <a:solidFill>
                  <a:schemeClr val="bg1"/>
                </a:solidFill>
                <a:latin typeface="Arial" pitchFamily="34" charset="0"/>
                <a:cs typeface="Arial" pitchFamily="34" charset="0"/>
              </a:rPr>
              <a:t>Električna vozila i V2G</a:t>
            </a:r>
          </a:p>
          <a:p>
            <a:pPr algn="r">
              <a:spcBef>
                <a:spcPts val="1200"/>
              </a:spcBef>
              <a:buFont typeface="Arial" pitchFamily="34" charset="0"/>
              <a:buChar char="•"/>
            </a:pPr>
            <a:r>
              <a:rPr lang="sr-Latn-RS" sz="1600" b="1" dirty="0">
                <a:solidFill>
                  <a:schemeClr val="bg1"/>
                </a:solidFill>
                <a:latin typeface="Arial" pitchFamily="34" charset="0"/>
                <a:cs typeface="Arial" pitchFamily="34" charset="0"/>
              </a:rPr>
              <a:t>Pružanje sistemskih usluga</a:t>
            </a:r>
          </a:p>
        </p:txBody>
      </p:sp>
      <p:pic>
        <p:nvPicPr>
          <p:cNvPr id="19" name="Picture 2" descr="1: Objectives of demand-side management | Download Scientific Diagram"/>
          <p:cNvPicPr>
            <a:picLocks noChangeAspect="1" noChangeArrowheads="1"/>
          </p:cNvPicPr>
          <p:nvPr/>
        </p:nvPicPr>
        <p:blipFill>
          <a:blip r:embed="rId4"/>
          <a:srcRect/>
          <a:stretch>
            <a:fillRect/>
          </a:stretch>
        </p:blipFill>
        <p:spPr bwMode="auto">
          <a:xfrm>
            <a:off x="2939144" y="1293222"/>
            <a:ext cx="5030029" cy="3728139"/>
          </a:xfrm>
          <a:prstGeom prst="rect">
            <a:avLst/>
          </a:prstGeom>
          <a:noFill/>
        </p:spPr>
      </p:pic>
      <p:pic>
        <p:nvPicPr>
          <p:cNvPr id="20" name="Picture 4" descr="EV Charging: Software and Grid Services | Cleantech Group"/>
          <p:cNvPicPr>
            <a:picLocks noChangeAspect="1" noChangeArrowheads="1"/>
          </p:cNvPicPr>
          <p:nvPr/>
        </p:nvPicPr>
        <p:blipFill>
          <a:blip r:embed="rId5"/>
          <a:srcRect/>
          <a:stretch>
            <a:fillRect/>
          </a:stretch>
        </p:blipFill>
        <p:spPr bwMode="auto">
          <a:xfrm>
            <a:off x="2935968" y="5120264"/>
            <a:ext cx="5415552" cy="1554856"/>
          </a:xfrm>
          <a:prstGeom prst="rect">
            <a:avLst/>
          </a:prstGeom>
          <a:noFill/>
        </p:spPr>
      </p:pic>
      <p:pic>
        <p:nvPicPr>
          <p:cNvPr id="21" name="Picture 6" descr="Electric Pricing | DTE Energy"/>
          <p:cNvPicPr>
            <a:picLocks noChangeAspect="1" noChangeArrowheads="1"/>
          </p:cNvPicPr>
          <p:nvPr/>
        </p:nvPicPr>
        <p:blipFill>
          <a:blip r:embed="rId6"/>
          <a:srcRect/>
          <a:stretch>
            <a:fillRect/>
          </a:stretch>
        </p:blipFill>
        <p:spPr bwMode="auto">
          <a:xfrm>
            <a:off x="8382000" y="3200400"/>
            <a:ext cx="3697039" cy="2530929"/>
          </a:xfrm>
          <a:prstGeom prst="rect">
            <a:avLst/>
          </a:prstGeom>
          <a:noFill/>
        </p:spPr>
      </p:pic>
    </p:spTree>
    <p:extLst>
      <p:ext uri="{BB962C8B-B14F-4D97-AF65-F5344CB8AC3E}">
        <p14:creationId xmlns:p14="http://schemas.microsoft.com/office/powerpoint/2010/main" val="3856144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r-Latn-RS" sz="2800" b="0" i="0" u="none" strike="noStrike" kern="1200" cap="none" spc="0" normalizeH="0" baseline="0" noProof="0" dirty="0">
                <a:ln w="18415" cmpd="sng">
                  <a:noFill/>
                  <a:prstDash val="solid"/>
                </a:ln>
                <a:solidFill>
                  <a:schemeClr val="tx1"/>
                </a:solidFill>
                <a:effectLst/>
                <a:uLnTx/>
                <a:uFillTx/>
                <a:latin typeface="+mj-lt"/>
                <a:ea typeface="+mj-ea"/>
                <a:cs typeface="+mj-cs"/>
              </a:rPr>
              <a:t>Uloga potrošača u IEM</a:t>
            </a:r>
            <a:endParaRPr kumimoji="0" lang="en-US" sz="2800" b="0" i="0" u="none" strike="noStrike" kern="1200" cap="none" spc="0" normalizeH="0" baseline="0" noProof="0" dirty="0">
              <a:ln w="18415" cmpd="sng">
                <a:noFill/>
                <a:prstDash val="solid"/>
              </a:ln>
              <a:solidFill>
                <a:schemeClr val="tx1"/>
              </a:solidFill>
              <a:effectLst/>
              <a:uLnTx/>
              <a:uFillTx/>
              <a:latin typeface="+mj-lt"/>
              <a:ea typeface="+mj-ea"/>
              <a:cs typeface="+mj-cs"/>
            </a:endParaRPr>
          </a:p>
        </p:txBody>
      </p:sp>
      <p:sp>
        <p:nvSpPr>
          <p:cNvPr id="4" name="Rectangle 3"/>
          <p:cNvSpPr/>
          <p:nvPr/>
        </p:nvSpPr>
        <p:spPr>
          <a:xfrm>
            <a:off x="0" y="746649"/>
            <a:ext cx="10528663" cy="461665"/>
          </a:xfrm>
          <a:prstGeom prst="rect">
            <a:avLst/>
          </a:prstGeom>
        </p:spPr>
        <p:txBody>
          <a:bodyPr wrap="square">
            <a:spAutoFit/>
          </a:bodyPr>
          <a:lstStyle/>
          <a:p>
            <a:r>
              <a:rPr lang="sr-Latn-RS" sz="2400" dirty="0">
                <a:solidFill>
                  <a:schemeClr val="bg2"/>
                </a:solidFill>
                <a:latin typeface="Arial Narrow" pitchFamily="34" charset="0"/>
              </a:rPr>
              <a:t>Dva su osnovna pojma vezana za upravljanje potrošnjom</a:t>
            </a:r>
            <a:endParaRPr lang="en-US" sz="2400" dirty="0">
              <a:solidFill>
                <a:schemeClr val="bg2"/>
              </a:solidFill>
              <a:latin typeface="Arial Narrow" pitchFamily="34" charset="0"/>
            </a:endParaRPr>
          </a:p>
        </p:txBody>
      </p:sp>
      <p:sp>
        <p:nvSpPr>
          <p:cNvPr id="5" name="Rounded Rectangle 4"/>
          <p:cNvSpPr/>
          <p:nvPr/>
        </p:nvSpPr>
        <p:spPr>
          <a:xfrm>
            <a:off x="618307" y="1444897"/>
            <a:ext cx="2103121" cy="100584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400" dirty="0"/>
              <a:t>DSM</a:t>
            </a:r>
            <a:endParaRPr lang="en-US" sz="2400" dirty="0"/>
          </a:p>
        </p:txBody>
      </p:sp>
      <p:sp>
        <p:nvSpPr>
          <p:cNvPr id="6" name="Rounded Rectangle 5"/>
          <p:cNvSpPr/>
          <p:nvPr/>
        </p:nvSpPr>
        <p:spPr>
          <a:xfrm>
            <a:off x="632821" y="4611913"/>
            <a:ext cx="2103121" cy="100584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400" dirty="0"/>
              <a:t>DR</a:t>
            </a:r>
            <a:endParaRPr lang="en-US" sz="2400" dirty="0"/>
          </a:p>
        </p:txBody>
      </p:sp>
      <p:sp>
        <p:nvSpPr>
          <p:cNvPr id="9" name="Rectangle 8"/>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10" name="Picture 4" descr="Related image"/>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p:nvSpPr>
        <p:spPr>
          <a:xfrm>
            <a:off x="2993569" y="1444897"/>
            <a:ext cx="8313060" cy="2743200"/>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spcAft>
                <a:spcPts val="600"/>
              </a:spcAft>
              <a:buFont typeface="Arial" pitchFamily="34" charset="0"/>
              <a:buChar char="•"/>
            </a:pPr>
            <a:r>
              <a:rPr lang="sr-Latn-RS" sz="2000" dirty="0">
                <a:solidFill>
                  <a:schemeClr val="bg1"/>
                </a:solidFill>
              </a:rPr>
              <a:t>Upravljanje opterećenjem</a:t>
            </a:r>
          </a:p>
          <a:p>
            <a:pPr>
              <a:spcBef>
                <a:spcPts val="600"/>
              </a:spcBef>
              <a:spcAft>
                <a:spcPts val="600"/>
              </a:spcAft>
              <a:buFont typeface="Arial" pitchFamily="34" charset="0"/>
              <a:buChar char="•"/>
            </a:pPr>
            <a:r>
              <a:rPr lang="sr-Latn-RS" sz="2000" dirty="0">
                <a:solidFill>
                  <a:schemeClr val="bg1"/>
                </a:solidFill>
              </a:rPr>
              <a:t>P</a:t>
            </a:r>
            <a:r>
              <a:rPr lang="en-US" sz="2000" dirty="0" err="1">
                <a:solidFill>
                  <a:schemeClr val="bg1"/>
                </a:solidFill>
              </a:rPr>
              <a:t>laniranje</a:t>
            </a:r>
            <a:r>
              <a:rPr lang="en-US" sz="2000" dirty="0">
                <a:solidFill>
                  <a:schemeClr val="bg1"/>
                </a:solidFill>
              </a:rPr>
              <a:t>, </a:t>
            </a:r>
            <a:r>
              <a:rPr lang="en-US" sz="2000" dirty="0" err="1">
                <a:solidFill>
                  <a:schemeClr val="bg1"/>
                </a:solidFill>
              </a:rPr>
              <a:t>primen</a:t>
            </a:r>
            <a:r>
              <a:rPr lang="sr-Latn-RS" sz="2000" dirty="0">
                <a:solidFill>
                  <a:schemeClr val="bg1"/>
                </a:solidFill>
              </a:rPr>
              <a:t>a</a:t>
            </a:r>
            <a:r>
              <a:rPr lang="en-US" sz="2000" dirty="0">
                <a:solidFill>
                  <a:schemeClr val="bg1"/>
                </a:solidFill>
              </a:rPr>
              <a:t> </a:t>
            </a:r>
            <a:r>
              <a:rPr lang="en-US" sz="2000" dirty="0" err="1">
                <a:solidFill>
                  <a:schemeClr val="bg1"/>
                </a:solidFill>
              </a:rPr>
              <a:t>i</a:t>
            </a:r>
            <a:r>
              <a:rPr lang="en-US" sz="2000" dirty="0">
                <a:solidFill>
                  <a:schemeClr val="bg1"/>
                </a:solidFill>
              </a:rPr>
              <a:t> </a:t>
            </a:r>
            <a:r>
              <a:rPr lang="sr-Latn-RS" sz="2000" dirty="0">
                <a:solidFill>
                  <a:schemeClr val="bg1"/>
                </a:solidFill>
              </a:rPr>
              <a:t>monitoring </a:t>
            </a:r>
            <a:r>
              <a:rPr lang="en-US" sz="2000" dirty="0" err="1">
                <a:solidFill>
                  <a:schemeClr val="bg1"/>
                </a:solidFill>
              </a:rPr>
              <a:t>nad</a:t>
            </a:r>
            <a:r>
              <a:rPr lang="en-US" sz="2000" dirty="0">
                <a:solidFill>
                  <a:schemeClr val="bg1"/>
                </a:solidFill>
              </a:rPr>
              <a:t> </a:t>
            </a:r>
            <a:r>
              <a:rPr lang="en-US" sz="2000" dirty="0" err="1">
                <a:solidFill>
                  <a:schemeClr val="bg1"/>
                </a:solidFill>
              </a:rPr>
              <a:t>aktivnostima</a:t>
            </a:r>
            <a:r>
              <a:rPr lang="en-US" sz="2000" dirty="0">
                <a:solidFill>
                  <a:schemeClr val="bg1"/>
                </a:solidFill>
              </a:rPr>
              <a:t> </a:t>
            </a:r>
            <a:r>
              <a:rPr lang="sr-Latn-RS" sz="2000" dirty="0">
                <a:solidFill>
                  <a:schemeClr val="bg1"/>
                </a:solidFill>
              </a:rPr>
              <a:t>kojima se trebaju </a:t>
            </a:r>
            <a:r>
              <a:rPr lang="en-US" sz="2000" dirty="0" err="1">
                <a:solidFill>
                  <a:schemeClr val="bg1"/>
                </a:solidFill>
              </a:rPr>
              <a:t>izaz</a:t>
            </a:r>
            <a:r>
              <a:rPr lang="sr-Latn-RS" sz="2000" dirty="0">
                <a:solidFill>
                  <a:schemeClr val="bg1"/>
                </a:solidFill>
              </a:rPr>
              <a:t>vati</a:t>
            </a:r>
            <a:r>
              <a:rPr lang="en-US" sz="2000" dirty="0">
                <a:solidFill>
                  <a:schemeClr val="bg1"/>
                </a:solidFill>
              </a:rPr>
              <a:t> </a:t>
            </a:r>
            <a:r>
              <a:rPr lang="en-US" sz="2000" dirty="0" err="1">
                <a:solidFill>
                  <a:schemeClr val="bg1"/>
                </a:solidFill>
              </a:rPr>
              <a:t>promene</a:t>
            </a:r>
            <a:r>
              <a:rPr lang="en-US" sz="2000" dirty="0">
                <a:solidFill>
                  <a:schemeClr val="bg1"/>
                </a:solidFill>
              </a:rPr>
              <a:t> u </a:t>
            </a:r>
            <a:r>
              <a:rPr lang="en-US" sz="2000" dirty="0" err="1">
                <a:solidFill>
                  <a:schemeClr val="bg1"/>
                </a:solidFill>
              </a:rPr>
              <a:t>obliku</a:t>
            </a:r>
            <a:r>
              <a:rPr lang="en-US" sz="2000" dirty="0">
                <a:solidFill>
                  <a:schemeClr val="bg1"/>
                </a:solidFill>
              </a:rPr>
              <a:t> </a:t>
            </a:r>
            <a:r>
              <a:rPr lang="en-US" sz="2000" dirty="0" err="1">
                <a:solidFill>
                  <a:schemeClr val="bg1"/>
                </a:solidFill>
              </a:rPr>
              <a:t>dijagrama</a:t>
            </a:r>
            <a:r>
              <a:rPr lang="en-US" sz="2000" dirty="0">
                <a:solidFill>
                  <a:schemeClr val="bg1"/>
                </a:solidFill>
              </a:rPr>
              <a:t> </a:t>
            </a:r>
            <a:r>
              <a:rPr lang="en-US" sz="2000" dirty="0" err="1">
                <a:solidFill>
                  <a:schemeClr val="bg1"/>
                </a:solidFill>
              </a:rPr>
              <a:t>opterećenja</a:t>
            </a:r>
            <a:r>
              <a:rPr lang="sr-Latn-RS" sz="2000" dirty="0">
                <a:solidFill>
                  <a:schemeClr val="bg1"/>
                </a:solidFill>
              </a:rPr>
              <a:t>:</a:t>
            </a:r>
          </a:p>
          <a:p>
            <a:pPr marL="914400" lvl="1" indent="-457200">
              <a:spcBef>
                <a:spcPts val="600"/>
              </a:spcBef>
              <a:spcAft>
                <a:spcPts val="600"/>
              </a:spcAft>
              <a:buFont typeface="+mj-lt"/>
              <a:buAutoNum type="arabicPeriod"/>
            </a:pPr>
            <a:r>
              <a:rPr lang="en-US" sz="2000" dirty="0">
                <a:solidFill>
                  <a:schemeClr val="bg1"/>
                </a:solidFill>
              </a:rPr>
              <a:t>P</a:t>
            </a:r>
            <a:r>
              <a:rPr lang="sr-Latn-RS" sz="2000" dirty="0">
                <a:solidFill>
                  <a:schemeClr val="bg1"/>
                </a:solidFill>
              </a:rPr>
              <a:t>rimena energetski efikasnih uređaja</a:t>
            </a:r>
          </a:p>
          <a:p>
            <a:pPr marL="914400" lvl="1" indent="-457200">
              <a:spcBef>
                <a:spcPts val="600"/>
              </a:spcBef>
              <a:spcAft>
                <a:spcPts val="600"/>
              </a:spcAft>
              <a:buFont typeface="+mj-lt"/>
              <a:buAutoNum type="arabicPeriod"/>
            </a:pPr>
            <a:r>
              <a:rPr lang="en-US" sz="2000" dirty="0">
                <a:solidFill>
                  <a:schemeClr val="bg1"/>
                </a:solidFill>
              </a:rPr>
              <a:t>P</a:t>
            </a:r>
            <a:r>
              <a:rPr lang="sr-Latn-RS" sz="2000" dirty="0">
                <a:solidFill>
                  <a:schemeClr val="bg1"/>
                </a:solidFill>
              </a:rPr>
              <a:t>rimena dodatnih uređaja za upravljanje</a:t>
            </a:r>
          </a:p>
          <a:p>
            <a:pPr marL="914400" lvl="1" indent="-457200">
              <a:spcBef>
                <a:spcPts val="600"/>
              </a:spcBef>
              <a:spcAft>
                <a:spcPts val="600"/>
              </a:spcAft>
              <a:buFont typeface="+mj-lt"/>
              <a:buAutoNum type="arabicPeriod"/>
            </a:pPr>
            <a:r>
              <a:rPr lang="en-US" sz="2000" dirty="0">
                <a:solidFill>
                  <a:schemeClr val="bg1"/>
                </a:solidFill>
              </a:rPr>
              <a:t>M</a:t>
            </a:r>
            <a:r>
              <a:rPr lang="sr-Latn-RS" sz="2000" dirty="0">
                <a:solidFill>
                  <a:schemeClr val="bg1"/>
                </a:solidFill>
              </a:rPr>
              <a:t>ogućnosti komunikacije</a:t>
            </a:r>
            <a:endParaRPr lang="en-US" sz="2000" dirty="0">
              <a:solidFill>
                <a:schemeClr val="accent6">
                  <a:lumMod val="50000"/>
                </a:schemeClr>
              </a:solidFill>
            </a:endParaRPr>
          </a:p>
        </p:txBody>
      </p:sp>
      <p:sp>
        <p:nvSpPr>
          <p:cNvPr id="13" name="Rounded Rectangle 12"/>
          <p:cNvSpPr/>
          <p:nvPr/>
        </p:nvSpPr>
        <p:spPr>
          <a:xfrm>
            <a:off x="3008082" y="4611913"/>
            <a:ext cx="8356603" cy="2006601"/>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spcAft>
                <a:spcPts val="600"/>
              </a:spcAft>
              <a:buFont typeface="Arial" pitchFamily="34" charset="0"/>
              <a:buChar char="•"/>
            </a:pPr>
            <a:r>
              <a:rPr lang="sr-Latn-RS" sz="2000" dirty="0">
                <a:solidFill>
                  <a:schemeClr val="bg1"/>
                </a:solidFill>
              </a:rPr>
              <a:t>Odziv potrošnje</a:t>
            </a:r>
          </a:p>
          <a:p>
            <a:pPr>
              <a:spcBef>
                <a:spcPts val="600"/>
              </a:spcBef>
              <a:spcAft>
                <a:spcPts val="600"/>
              </a:spcAft>
              <a:buFont typeface="Arial" pitchFamily="34" charset="0"/>
              <a:buChar char="•"/>
            </a:pPr>
            <a:r>
              <a:rPr lang="sr-Latn-RS" sz="2000" dirty="0" err="1">
                <a:solidFill>
                  <a:schemeClr val="bg1"/>
                </a:solidFill>
              </a:rPr>
              <a:t>M</a:t>
            </a:r>
            <a:r>
              <a:rPr lang="en-US" sz="2000" dirty="0" err="1">
                <a:solidFill>
                  <a:schemeClr val="bg1"/>
                </a:solidFill>
              </a:rPr>
              <a:t>ehanizam</a:t>
            </a:r>
            <a:r>
              <a:rPr lang="en-US" sz="2000" dirty="0">
                <a:solidFill>
                  <a:schemeClr val="bg1"/>
                </a:solidFill>
              </a:rPr>
              <a:t> </a:t>
            </a:r>
            <a:r>
              <a:rPr lang="en-US" sz="2000" dirty="0" err="1">
                <a:solidFill>
                  <a:schemeClr val="bg1"/>
                </a:solidFill>
              </a:rPr>
              <a:t>upravljanja</a:t>
            </a:r>
            <a:r>
              <a:rPr lang="en-US" sz="2000" dirty="0">
                <a:solidFill>
                  <a:schemeClr val="bg1"/>
                </a:solidFill>
              </a:rPr>
              <a:t> </a:t>
            </a:r>
            <a:r>
              <a:rPr lang="en-US" sz="2000" dirty="0" err="1">
                <a:solidFill>
                  <a:schemeClr val="bg1"/>
                </a:solidFill>
              </a:rPr>
              <a:t>potrošnjom</a:t>
            </a:r>
            <a:r>
              <a:rPr lang="en-US" sz="2000" dirty="0">
                <a:solidFill>
                  <a:schemeClr val="bg1"/>
                </a:solidFill>
              </a:rPr>
              <a:t> </a:t>
            </a:r>
            <a:r>
              <a:rPr lang="en-US" sz="2000" dirty="0" err="1">
                <a:solidFill>
                  <a:schemeClr val="bg1"/>
                </a:solidFill>
              </a:rPr>
              <a:t>zavisno</a:t>
            </a:r>
            <a:r>
              <a:rPr lang="en-US" sz="2000" dirty="0">
                <a:solidFill>
                  <a:schemeClr val="bg1"/>
                </a:solidFill>
              </a:rPr>
              <a:t> </a:t>
            </a:r>
            <a:r>
              <a:rPr lang="en-US" sz="2000" dirty="0" err="1">
                <a:solidFill>
                  <a:schemeClr val="bg1"/>
                </a:solidFill>
              </a:rPr>
              <a:t>od</a:t>
            </a:r>
            <a:r>
              <a:rPr lang="en-US" sz="2000" dirty="0">
                <a:solidFill>
                  <a:schemeClr val="bg1"/>
                </a:solidFill>
              </a:rPr>
              <a:t> </a:t>
            </a:r>
            <a:r>
              <a:rPr lang="en-US" sz="2000" dirty="0" err="1">
                <a:solidFill>
                  <a:schemeClr val="bg1"/>
                </a:solidFill>
              </a:rPr>
              <a:t>uslova</a:t>
            </a:r>
            <a:r>
              <a:rPr lang="en-US" sz="2000" dirty="0">
                <a:solidFill>
                  <a:schemeClr val="bg1"/>
                </a:solidFill>
              </a:rPr>
              <a:t> </a:t>
            </a:r>
            <a:r>
              <a:rPr lang="en-US" sz="2000" dirty="0" err="1">
                <a:solidFill>
                  <a:schemeClr val="bg1"/>
                </a:solidFill>
              </a:rPr>
              <a:t>snabdevanja</a:t>
            </a:r>
            <a:r>
              <a:rPr lang="sr-Latn-RS" sz="2000" dirty="0">
                <a:solidFill>
                  <a:schemeClr val="bg1"/>
                </a:solidFill>
              </a:rPr>
              <a:t>:</a:t>
            </a:r>
          </a:p>
          <a:p>
            <a:pPr marL="914400" lvl="1" indent="-457200">
              <a:spcBef>
                <a:spcPts val="600"/>
              </a:spcBef>
              <a:spcAft>
                <a:spcPts val="600"/>
              </a:spcAft>
              <a:buFont typeface="+mj-lt"/>
              <a:buAutoNum type="arabicPeriod"/>
            </a:pPr>
            <a:r>
              <a:rPr lang="en-US" sz="2000" dirty="0">
                <a:solidFill>
                  <a:schemeClr val="bg1"/>
                </a:solidFill>
              </a:rPr>
              <a:t>B</a:t>
            </a:r>
            <a:r>
              <a:rPr lang="sr-Latn-RS" sz="2000" dirty="0">
                <a:solidFill>
                  <a:schemeClr val="bg1"/>
                </a:solidFill>
              </a:rPr>
              <a:t>azirano na podsticajima (Incentive based – load response)</a:t>
            </a:r>
          </a:p>
          <a:p>
            <a:pPr marL="914400" lvl="1" indent="-457200">
              <a:spcBef>
                <a:spcPts val="600"/>
              </a:spcBef>
              <a:spcAft>
                <a:spcPts val="600"/>
              </a:spcAft>
              <a:buFont typeface="+mj-lt"/>
              <a:buAutoNum type="arabicPeriod"/>
            </a:pPr>
            <a:r>
              <a:rPr lang="en-US" sz="2000" dirty="0">
                <a:solidFill>
                  <a:schemeClr val="bg1"/>
                </a:solidFill>
              </a:rPr>
              <a:t>B</a:t>
            </a:r>
            <a:r>
              <a:rPr lang="sr-Latn-RS" sz="2000" dirty="0">
                <a:solidFill>
                  <a:schemeClr val="bg1"/>
                </a:solidFill>
              </a:rPr>
              <a:t>azirano na ceni (Tarrif based – price response)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lvl="0" defTabSz="914400">
              <a:lnSpc>
                <a:spcPct val="90000"/>
              </a:lnSpc>
              <a:spcBef>
                <a:spcPct val="0"/>
              </a:spcBef>
              <a:defRPr/>
            </a:pPr>
            <a:r>
              <a:rPr lang="sr-Latn-RS" sz="2800" dirty="0">
                <a:ln w="18415" cmpd="sng">
                  <a:noFill/>
                  <a:prstDash val="solid"/>
                </a:ln>
              </a:rPr>
              <a:t>Uloga potrošača u IEM</a:t>
            </a:r>
            <a:endParaRPr lang="en-US" sz="2800" dirty="0">
              <a:ln w="18415" cmpd="sng">
                <a:noFill/>
                <a:prstDash val="solid"/>
              </a:ln>
            </a:endParaRPr>
          </a:p>
        </p:txBody>
      </p:sp>
      <p:sp>
        <p:nvSpPr>
          <p:cNvPr id="9" name="Rectangle 8"/>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10" name="Picture 4" descr="Related image"/>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4"/>
          <a:srcRect/>
          <a:stretch>
            <a:fillRect/>
          </a:stretch>
        </p:blipFill>
        <p:spPr bwMode="auto">
          <a:xfrm>
            <a:off x="1365701" y="1307193"/>
            <a:ext cx="8416927" cy="5242867"/>
          </a:xfrm>
          <a:prstGeom prst="rect">
            <a:avLst/>
          </a:prstGeom>
          <a:noFill/>
          <a:ln w="9525">
            <a:noFill/>
            <a:miter lim="800000"/>
            <a:headEnd/>
            <a:tailEnd/>
          </a:ln>
          <a:effectLst/>
        </p:spPr>
      </p:pic>
      <p:sp>
        <p:nvSpPr>
          <p:cNvPr id="11" name="Rectangle 10"/>
          <p:cNvSpPr/>
          <p:nvPr/>
        </p:nvSpPr>
        <p:spPr>
          <a:xfrm>
            <a:off x="0" y="746649"/>
            <a:ext cx="10528663" cy="461665"/>
          </a:xfrm>
          <a:prstGeom prst="rect">
            <a:avLst/>
          </a:prstGeom>
        </p:spPr>
        <p:txBody>
          <a:bodyPr wrap="square">
            <a:spAutoFit/>
          </a:bodyPr>
          <a:lstStyle/>
          <a:p>
            <a:r>
              <a:rPr lang="sr-Latn-RS" sz="2400" dirty="0">
                <a:solidFill>
                  <a:schemeClr val="bg2"/>
                </a:solidFill>
                <a:latin typeface="Arial Narrow" pitchFamily="34" charset="0"/>
              </a:rPr>
              <a:t>Postoji šest osnovnih tipova promene dijagrama opterećenja</a:t>
            </a:r>
            <a:endParaRPr lang="en-US" sz="2400" dirty="0">
              <a:solidFill>
                <a:schemeClr val="bg2"/>
              </a:solidFill>
              <a:latin typeface="Arial Narrow"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lvl="0" defTabSz="914400">
              <a:lnSpc>
                <a:spcPct val="90000"/>
              </a:lnSpc>
              <a:spcBef>
                <a:spcPct val="0"/>
              </a:spcBef>
              <a:defRPr/>
            </a:pPr>
            <a:r>
              <a:rPr lang="sr-Latn-RS" sz="2800" dirty="0">
                <a:ln w="18415" cmpd="sng">
                  <a:noFill/>
                  <a:prstDash val="solid"/>
                </a:ln>
              </a:rPr>
              <a:t>Uloga potrošača u IEM</a:t>
            </a:r>
            <a:endParaRPr lang="en-US" sz="2800" dirty="0">
              <a:ln w="18415" cmpd="sng">
                <a:noFill/>
                <a:prstDash val="solid"/>
              </a:ln>
            </a:endParaRPr>
          </a:p>
        </p:txBody>
      </p:sp>
      <p:sp>
        <p:nvSpPr>
          <p:cNvPr id="6" name="Rectangle 5"/>
          <p:cNvSpPr/>
          <p:nvPr/>
        </p:nvSpPr>
        <p:spPr>
          <a:xfrm>
            <a:off x="0" y="746649"/>
            <a:ext cx="10528663" cy="461665"/>
          </a:xfrm>
          <a:prstGeom prst="rect">
            <a:avLst/>
          </a:prstGeom>
        </p:spPr>
        <p:txBody>
          <a:bodyPr wrap="square">
            <a:spAutoFit/>
          </a:bodyPr>
          <a:lstStyle/>
          <a:p>
            <a:r>
              <a:rPr lang="sr-Latn-RS" sz="2400" dirty="0">
                <a:solidFill>
                  <a:schemeClr val="bg2"/>
                </a:solidFill>
                <a:latin typeface="Arial Narrow" pitchFamily="34" charset="0"/>
              </a:rPr>
              <a:t>Klasifikacija DR</a:t>
            </a:r>
            <a:endParaRPr lang="en-US" sz="2400" dirty="0">
              <a:solidFill>
                <a:schemeClr val="bg2"/>
              </a:solidFill>
              <a:latin typeface="Arial Narrow" pitchFamily="34" charset="0"/>
            </a:endParaRPr>
          </a:p>
        </p:txBody>
      </p:sp>
      <p:sp>
        <p:nvSpPr>
          <p:cNvPr id="7" name="Rectangle 6"/>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8"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5"/>
          <a:srcRect/>
          <a:stretch>
            <a:fillRect/>
          </a:stretch>
        </p:blipFill>
        <p:spPr bwMode="auto">
          <a:xfrm>
            <a:off x="235245" y="1175657"/>
            <a:ext cx="10824641" cy="5114735"/>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lvl="0" defTabSz="914400">
              <a:lnSpc>
                <a:spcPct val="90000"/>
              </a:lnSpc>
              <a:spcBef>
                <a:spcPct val="0"/>
              </a:spcBef>
              <a:defRPr/>
            </a:pPr>
            <a:r>
              <a:rPr lang="sr-Latn-RS" sz="2800" dirty="0">
                <a:ln w="18415" cmpd="sng">
                  <a:noFill/>
                  <a:prstDash val="solid"/>
                </a:ln>
              </a:rPr>
              <a:t>Uloga potrošača u IEM</a:t>
            </a:r>
            <a:endParaRPr lang="en-US" sz="2800" dirty="0">
              <a:ln w="18415" cmpd="sng">
                <a:noFill/>
                <a:prstDash val="solid"/>
              </a:ln>
            </a:endParaRPr>
          </a:p>
        </p:txBody>
      </p:sp>
      <p:sp>
        <p:nvSpPr>
          <p:cNvPr id="7" name="Rectangle 6"/>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8"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816427" y="1459411"/>
            <a:ext cx="5163460" cy="3185160"/>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spcAft>
                <a:spcPts val="600"/>
              </a:spcAft>
              <a:buFont typeface="Arial" pitchFamily="34" charset="0"/>
              <a:buChar char="•"/>
            </a:pPr>
            <a:r>
              <a:rPr lang="sr-Latn-RS" sz="2400" dirty="0">
                <a:solidFill>
                  <a:schemeClr val="bg1"/>
                </a:solidFill>
              </a:rPr>
              <a:t>Smanjenje vršnog opterećenja</a:t>
            </a:r>
          </a:p>
          <a:p>
            <a:pPr>
              <a:spcBef>
                <a:spcPts val="600"/>
              </a:spcBef>
              <a:spcAft>
                <a:spcPts val="600"/>
              </a:spcAft>
              <a:buFont typeface="Arial" pitchFamily="34" charset="0"/>
              <a:buChar char="•"/>
            </a:pPr>
            <a:r>
              <a:rPr lang="en-US" sz="2400" dirty="0">
                <a:solidFill>
                  <a:schemeClr val="bg1"/>
                </a:solidFill>
              </a:rPr>
              <a:t>O</a:t>
            </a:r>
            <a:r>
              <a:rPr lang="sr-Latn-RS" sz="2400" dirty="0">
                <a:solidFill>
                  <a:schemeClr val="bg1"/>
                </a:solidFill>
              </a:rPr>
              <a:t>dlaganje investicija u mrežu</a:t>
            </a:r>
          </a:p>
          <a:p>
            <a:pPr>
              <a:spcBef>
                <a:spcPts val="600"/>
              </a:spcBef>
              <a:spcAft>
                <a:spcPts val="600"/>
              </a:spcAft>
              <a:buFont typeface="Arial" pitchFamily="34" charset="0"/>
              <a:buChar char="•"/>
            </a:pPr>
            <a:r>
              <a:rPr lang="en-US" sz="2400" dirty="0">
                <a:solidFill>
                  <a:schemeClr val="bg1"/>
                </a:solidFill>
              </a:rPr>
              <a:t>O</a:t>
            </a:r>
            <a:r>
              <a:rPr lang="sr-Latn-RS" sz="2400" dirty="0">
                <a:solidFill>
                  <a:schemeClr val="bg1"/>
                </a:solidFill>
              </a:rPr>
              <a:t>dlaganje investicija u proizvodne kapacitete</a:t>
            </a:r>
          </a:p>
          <a:p>
            <a:pPr>
              <a:spcBef>
                <a:spcPts val="600"/>
              </a:spcBef>
              <a:spcAft>
                <a:spcPts val="600"/>
              </a:spcAft>
              <a:buFont typeface="Arial" pitchFamily="34" charset="0"/>
              <a:buChar char="•"/>
            </a:pPr>
            <a:r>
              <a:rPr lang="en-US" sz="2400" dirty="0">
                <a:solidFill>
                  <a:schemeClr val="bg1"/>
                </a:solidFill>
              </a:rPr>
              <a:t>P</a:t>
            </a:r>
            <a:r>
              <a:rPr lang="sr-Latn-RS" sz="2400" dirty="0">
                <a:solidFill>
                  <a:schemeClr val="bg1"/>
                </a:solidFill>
              </a:rPr>
              <a:t>ovećanje balansnog kapaciteta</a:t>
            </a:r>
          </a:p>
          <a:p>
            <a:pPr>
              <a:spcBef>
                <a:spcPts val="600"/>
              </a:spcBef>
              <a:spcAft>
                <a:spcPts val="600"/>
              </a:spcAft>
              <a:buFont typeface="Arial" pitchFamily="34" charset="0"/>
              <a:buChar char="•"/>
            </a:pPr>
            <a:r>
              <a:rPr lang="en-US" sz="2400" dirty="0">
                <a:solidFill>
                  <a:schemeClr val="bg1"/>
                </a:solidFill>
              </a:rPr>
              <a:t>P</a:t>
            </a:r>
            <a:r>
              <a:rPr lang="sr-Latn-RS" sz="2400" dirty="0">
                <a:solidFill>
                  <a:schemeClr val="bg1"/>
                </a:solidFill>
              </a:rPr>
              <a:t>ovećanje pouzdanosti mreže</a:t>
            </a:r>
            <a:endParaRPr lang="en-US" sz="2400" dirty="0">
              <a:solidFill>
                <a:schemeClr val="accent6">
                  <a:lumMod val="50000"/>
                </a:schemeClr>
              </a:solidFill>
            </a:endParaRPr>
          </a:p>
        </p:txBody>
      </p:sp>
      <p:sp>
        <p:nvSpPr>
          <p:cNvPr id="10" name="Rounded Rectangle 9"/>
          <p:cNvSpPr/>
          <p:nvPr/>
        </p:nvSpPr>
        <p:spPr>
          <a:xfrm>
            <a:off x="6281055" y="3048724"/>
            <a:ext cx="5163460" cy="3417389"/>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spcAft>
                <a:spcPts val="600"/>
              </a:spcAft>
              <a:buFont typeface="Arial" pitchFamily="34" charset="0"/>
              <a:buChar char="•"/>
            </a:pPr>
            <a:r>
              <a:rPr lang="sr-Latn-RS" sz="2400" dirty="0">
                <a:solidFill>
                  <a:schemeClr val="bg1"/>
                </a:solidFill>
              </a:rPr>
              <a:t>Veličina sistema i broj potrošača</a:t>
            </a:r>
          </a:p>
          <a:p>
            <a:pPr>
              <a:spcBef>
                <a:spcPts val="600"/>
              </a:spcBef>
              <a:spcAft>
                <a:spcPts val="600"/>
              </a:spcAft>
              <a:buFont typeface="Arial" pitchFamily="34" charset="0"/>
              <a:buChar char="•"/>
            </a:pPr>
            <a:r>
              <a:rPr lang="en-US" sz="2400" dirty="0">
                <a:solidFill>
                  <a:schemeClr val="bg1"/>
                </a:solidFill>
              </a:rPr>
              <a:t>I</a:t>
            </a:r>
            <a:r>
              <a:rPr lang="sr-Latn-RS" sz="2400" dirty="0">
                <a:solidFill>
                  <a:schemeClr val="bg1"/>
                </a:solidFill>
              </a:rPr>
              <a:t>nteroperabilnost</a:t>
            </a:r>
          </a:p>
          <a:p>
            <a:pPr>
              <a:spcBef>
                <a:spcPts val="600"/>
              </a:spcBef>
              <a:spcAft>
                <a:spcPts val="600"/>
              </a:spcAft>
              <a:buFont typeface="Arial" pitchFamily="34" charset="0"/>
              <a:buChar char="•"/>
            </a:pPr>
            <a:r>
              <a:rPr lang="en-US" sz="2400" dirty="0">
                <a:solidFill>
                  <a:schemeClr val="bg1"/>
                </a:solidFill>
              </a:rPr>
              <a:t>K</a:t>
            </a:r>
            <a:r>
              <a:rPr lang="sr-Latn-RS" sz="2400" dirty="0">
                <a:solidFill>
                  <a:schemeClr val="bg1"/>
                </a:solidFill>
              </a:rPr>
              <a:t>omunikacija</a:t>
            </a:r>
          </a:p>
          <a:p>
            <a:pPr>
              <a:spcBef>
                <a:spcPts val="600"/>
              </a:spcBef>
              <a:spcAft>
                <a:spcPts val="600"/>
              </a:spcAft>
              <a:buFont typeface="Arial" pitchFamily="34" charset="0"/>
              <a:buChar char="•"/>
            </a:pPr>
            <a:r>
              <a:rPr lang="en-US" sz="2400" dirty="0">
                <a:solidFill>
                  <a:schemeClr val="bg1"/>
                </a:solidFill>
              </a:rPr>
              <a:t>T</a:t>
            </a:r>
            <a:r>
              <a:rPr lang="sr-Latn-RS" sz="2400" dirty="0">
                <a:solidFill>
                  <a:schemeClr val="bg1"/>
                </a:solidFill>
              </a:rPr>
              <a:t>ehnologija</a:t>
            </a:r>
          </a:p>
          <a:p>
            <a:pPr>
              <a:spcBef>
                <a:spcPts val="600"/>
              </a:spcBef>
              <a:spcAft>
                <a:spcPts val="600"/>
              </a:spcAft>
              <a:buFont typeface="Arial" pitchFamily="34" charset="0"/>
              <a:buChar char="•"/>
            </a:pPr>
            <a:r>
              <a:rPr lang="en-US" sz="2400" dirty="0">
                <a:solidFill>
                  <a:schemeClr val="bg1"/>
                </a:solidFill>
              </a:rPr>
              <a:t>R</a:t>
            </a:r>
            <a:r>
              <a:rPr lang="sr-Latn-RS" sz="2400" dirty="0">
                <a:solidFill>
                  <a:schemeClr val="bg1"/>
                </a:solidFill>
              </a:rPr>
              <a:t>egulativa</a:t>
            </a:r>
          </a:p>
          <a:p>
            <a:pPr>
              <a:spcBef>
                <a:spcPts val="600"/>
              </a:spcBef>
              <a:spcAft>
                <a:spcPts val="600"/>
              </a:spcAft>
              <a:buFont typeface="Arial" pitchFamily="34" charset="0"/>
              <a:buChar char="•"/>
            </a:pPr>
            <a:r>
              <a:rPr lang="en-US" sz="2400" dirty="0">
                <a:solidFill>
                  <a:schemeClr val="bg1"/>
                </a:solidFill>
              </a:rPr>
              <a:t>E</a:t>
            </a:r>
            <a:r>
              <a:rPr lang="sr-Latn-RS" sz="2400" dirty="0">
                <a:solidFill>
                  <a:schemeClr val="bg1"/>
                </a:solidFill>
              </a:rPr>
              <a:t>konomija </a:t>
            </a:r>
            <a:endParaRPr lang="en-US" sz="2400" dirty="0">
              <a:solidFill>
                <a:schemeClr val="accent6">
                  <a:lumMod val="50000"/>
                </a:schemeClr>
              </a:solidFill>
            </a:endParaRPr>
          </a:p>
        </p:txBody>
      </p:sp>
      <p:sp>
        <p:nvSpPr>
          <p:cNvPr id="11" name="Rectangle 10"/>
          <p:cNvSpPr/>
          <p:nvPr/>
        </p:nvSpPr>
        <p:spPr>
          <a:xfrm>
            <a:off x="1291772" y="1022421"/>
            <a:ext cx="2264229" cy="461665"/>
          </a:xfrm>
          <a:prstGeom prst="rect">
            <a:avLst/>
          </a:prstGeom>
        </p:spPr>
        <p:txBody>
          <a:bodyPr wrap="square">
            <a:spAutoFit/>
          </a:bodyPr>
          <a:lstStyle/>
          <a:p>
            <a:r>
              <a:rPr lang="sr-Latn-RS" sz="2400" b="1" dirty="0">
                <a:solidFill>
                  <a:schemeClr val="bg2"/>
                </a:solidFill>
                <a:latin typeface="Arial Narrow" pitchFamily="34" charset="0"/>
              </a:rPr>
              <a:t>Ciljevi i benefiti</a:t>
            </a:r>
            <a:endParaRPr lang="en-US" sz="2400" b="1" dirty="0">
              <a:solidFill>
                <a:schemeClr val="bg2"/>
              </a:solidFill>
              <a:latin typeface="Arial Narrow" pitchFamily="34" charset="0"/>
            </a:endParaRPr>
          </a:p>
        </p:txBody>
      </p:sp>
      <p:sp>
        <p:nvSpPr>
          <p:cNvPr id="12" name="Rectangle 11"/>
          <p:cNvSpPr/>
          <p:nvPr/>
        </p:nvSpPr>
        <p:spPr>
          <a:xfrm>
            <a:off x="6654800" y="2568193"/>
            <a:ext cx="3519714" cy="461665"/>
          </a:xfrm>
          <a:prstGeom prst="rect">
            <a:avLst/>
          </a:prstGeom>
        </p:spPr>
        <p:txBody>
          <a:bodyPr wrap="square">
            <a:spAutoFit/>
          </a:bodyPr>
          <a:lstStyle/>
          <a:p>
            <a:r>
              <a:rPr lang="sr-Latn-RS" sz="2400" b="1" dirty="0">
                <a:solidFill>
                  <a:schemeClr val="bg2"/>
                </a:solidFill>
                <a:latin typeface="Arial Narrow" pitchFamily="34" charset="0"/>
              </a:rPr>
              <a:t>Poteškoće i ograničenja</a:t>
            </a:r>
            <a:endParaRPr lang="en-US" sz="2400" b="1" dirty="0">
              <a:solidFill>
                <a:schemeClr val="bg2"/>
              </a:solidFill>
              <a:latin typeface="Arial Narrow"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lvl="0" defTabSz="914400">
              <a:lnSpc>
                <a:spcPct val="90000"/>
              </a:lnSpc>
              <a:spcBef>
                <a:spcPct val="0"/>
              </a:spcBef>
              <a:defRPr/>
            </a:pPr>
            <a:r>
              <a:rPr lang="sr-Latn-RS" sz="2800" dirty="0">
                <a:ln w="18415" cmpd="sng">
                  <a:noFill/>
                  <a:prstDash val="solid"/>
                </a:ln>
              </a:rPr>
              <a:t>Uloga potrošača u IEM</a:t>
            </a:r>
            <a:endParaRPr lang="en-US" sz="2800" dirty="0">
              <a:ln w="18415" cmpd="sng">
                <a:noFill/>
                <a:prstDash val="solid"/>
              </a:ln>
            </a:endParaRPr>
          </a:p>
        </p:txBody>
      </p:sp>
      <p:sp>
        <p:nvSpPr>
          <p:cNvPr id="6" name="Rectangle 5"/>
          <p:cNvSpPr/>
          <p:nvPr/>
        </p:nvSpPr>
        <p:spPr>
          <a:xfrm>
            <a:off x="0" y="746649"/>
            <a:ext cx="10528663" cy="461665"/>
          </a:xfrm>
          <a:prstGeom prst="rect">
            <a:avLst/>
          </a:prstGeom>
        </p:spPr>
        <p:txBody>
          <a:bodyPr wrap="square">
            <a:spAutoFit/>
          </a:bodyPr>
          <a:lstStyle/>
          <a:p>
            <a:r>
              <a:rPr lang="en-US" sz="2400" dirty="0" err="1">
                <a:solidFill>
                  <a:schemeClr val="bg2"/>
                </a:solidFill>
                <a:latin typeface="Arial Narrow" pitchFamily="34" charset="0"/>
              </a:rPr>
              <a:t>Realizacija</a:t>
            </a:r>
            <a:r>
              <a:rPr lang="en-US" sz="2400" dirty="0">
                <a:solidFill>
                  <a:schemeClr val="bg2"/>
                </a:solidFill>
                <a:latin typeface="Arial Narrow" pitchFamily="34" charset="0"/>
              </a:rPr>
              <a:t> </a:t>
            </a:r>
            <a:r>
              <a:rPr lang="sr-Latn-RS" sz="2400" dirty="0">
                <a:solidFill>
                  <a:schemeClr val="bg2"/>
                </a:solidFill>
                <a:latin typeface="Arial Narrow" pitchFamily="34" charset="0"/>
              </a:rPr>
              <a:t>DR</a:t>
            </a:r>
            <a:endParaRPr lang="en-US" sz="2400" dirty="0">
              <a:solidFill>
                <a:schemeClr val="bg2"/>
              </a:solidFill>
              <a:latin typeface="Arial Narrow" pitchFamily="34" charset="0"/>
            </a:endParaRPr>
          </a:p>
        </p:txBody>
      </p:sp>
      <p:sp>
        <p:nvSpPr>
          <p:cNvPr id="7" name="Rectangle 6"/>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8"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5"/>
          <a:srcRect/>
          <a:stretch>
            <a:fillRect/>
          </a:stretch>
        </p:blipFill>
        <p:spPr bwMode="auto">
          <a:xfrm>
            <a:off x="0" y="1151617"/>
            <a:ext cx="9041432" cy="5423353"/>
          </a:xfrm>
          <a:prstGeom prst="rect">
            <a:avLst/>
          </a:prstGeom>
          <a:noFill/>
          <a:ln w="9525">
            <a:noFill/>
            <a:miter lim="800000"/>
            <a:headEnd/>
            <a:tailEnd/>
          </a:ln>
          <a:effectLst/>
        </p:spPr>
      </p:pic>
      <p:sp>
        <p:nvSpPr>
          <p:cNvPr id="9" name="Content Placeholder 2"/>
          <p:cNvSpPr txBox="1">
            <a:spLocks/>
          </p:cNvSpPr>
          <p:nvPr/>
        </p:nvSpPr>
        <p:spPr>
          <a:xfrm>
            <a:off x="9392365" y="1452879"/>
            <a:ext cx="2548538" cy="3191692"/>
          </a:xfrm>
          <a:prstGeom prst="rect">
            <a:avLst/>
          </a:prstGeom>
          <a:solidFill>
            <a:schemeClr val="tx1">
              <a:lumMod val="95000"/>
            </a:schemeClr>
          </a:solidFill>
        </p:spPr>
        <p:txBody>
          <a:bodyPr vert="horz" lIns="91440" tIns="45720" rIns="91440" bIns="45720" rtlCol="0" anchor="ctr">
            <a:noAutofit/>
          </a:bodyPr>
          <a:lstStyle/>
          <a:p>
            <a:pPr>
              <a:spcBef>
                <a:spcPts val="1200"/>
              </a:spcBef>
              <a:buFont typeface="Arial" pitchFamily="34" charset="0"/>
              <a:buChar char="•"/>
            </a:pPr>
            <a:r>
              <a:rPr lang="sr-Latn-RS" dirty="0">
                <a:solidFill>
                  <a:schemeClr val="bg1"/>
                </a:solidFill>
                <a:latin typeface="Arial" pitchFamily="34" charset="0"/>
                <a:cs typeface="Arial" pitchFamily="34" charset="0"/>
              </a:rPr>
              <a:t>Pametna brojila</a:t>
            </a:r>
          </a:p>
          <a:p>
            <a:pPr>
              <a:spcBef>
                <a:spcPts val="1200"/>
              </a:spcBef>
              <a:buFont typeface="Arial" pitchFamily="34" charset="0"/>
              <a:buChar char="•"/>
            </a:pPr>
            <a:r>
              <a:rPr lang="sr-Latn-RS" dirty="0">
                <a:solidFill>
                  <a:schemeClr val="bg1"/>
                </a:solidFill>
                <a:latin typeface="Arial" pitchFamily="34" charset="0"/>
                <a:cs typeface="Arial" pitchFamily="34" charset="0"/>
              </a:rPr>
              <a:t>Agregatori</a:t>
            </a:r>
          </a:p>
          <a:p>
            <a:pPr>
              <a:spcBef>
                <a:spcPts val="1200"/>
              </a:spcBef>
              <a:buFont typeface="Arial" pitchFamily="34" charset="0"/>
              <a:buChar char="•"/>
            </a:pPr>
            <a:r>
              <a:rPr lang="en-US" dirty="0">
                <a:solidFill>
                  <a:schemeClr val="bg1"/>
                </a:solidFill>
                <a:latin typeface="Arial" pitchFamily="34" charset="0"/>
                <a:cs typeface="Arial" pitchFamily="34" charset="0"/>
              </a:rPr>
              <a:t>U</a:t>
            </a:r>
            <a:r>
              <a:rPr lang="sr-Latn-RS" dirty="0">
                <a:solidFill>
                  <a:schemeClr val="bg1"/>
                </a:solidFill>
                <a:latin typeface="Arial" pitchFamily="34" charset="0"/>
                <a:cs typeface="Arial" pitchFamily="34" charset="0"/>
              </a:rPr>
              <a:t>ticajni faktori:</a:t>
            </a:r>
          </a:p>
          <a:p>
            <a:pPr lvl="1">
              <a:spcBef>
                <a:spcPts val="1200"/>
              </a:spcBef>
              <a:buFont typeface="Wingdings" pitchFamily="2" charset="2"/>
              <a:buChar char="§"/>
            </a:pPr>
            <a:r>
              <a:rPr lang="en-US" dirty="0">
                <a:solidFill>
                  <a:schemeClr val="bg1"/>
                </a:solidFill>
                <a:latin typeface="Arial" pitchFamily="34" charset="0"/>
                <a:cs typeface="Arial" pitchFamily="34" charset="0"/>
              </a:rPr>
              <a:t>V</a:t>
            </a:r>
            <a:r>
              <a:rPr lang="sr-Latn-RS" dirty="0">
                <a:solidFill>
                  <a:schemeClr val="bg1"/>
                </a:solidFill>
                <a:latin typeface="Arial" pitchFamily="34" charset="0"/>
                <a:cs typeface="Arial" pitchFamily="34" charset="0"/>
              </a:rPr>
              <a:t>eličina</a:t>
            </a:r>
          </a:p>
          <a:p>
            <a:pPr lvl="1">
              <a:spcBef>
                <a:spcPts val="1200"/>
              </a:spcBef>
              <a:buFont typeface="Wingdings" pitchFamily="2" charset="2"/>
              <a:buChar char="§"/>
            </a:pPr>
            <a:r>
              <a:rPr lang="en-US" dirty="0">
                <a:solidFill>
                  <a:schemeClr val="bg1"/>
                </a:solidFill>
                <a:latin typeface="Arial" pitchFamily="34" charset="0"/>
                <a:cs typeface="Arial" pitchFamily="34" charset="0"/>
              </a:rPr>
              <a:t>V</a:t>
            </a:r>
            <a:r>
              <a:rPr lang="sr-Latn-RS" dirty="0">
                <a:solidFill>
                  <a:schemeClr val="bg1"/>
                </a:solidFill>
                <a:latin typeface="Arial" pitchFamily="34" charset="0"/>
                <a:cs typeface="Arial" pitchFamily="34" charset="0"/>
              </a:rPr>
              <a:t>reme</a:t>
            </a:r>
          </a:p>
          <a:p>
            <a:pPr lvl="1">
              <a:spcBef>
                <a:spcPts val="1200"/>
              </a:spcBef>
              <a:buFont typeface="Wingdings" pitchFamily="2" charset="2"/>
              <a:buChar char="§"/>
            </a:pPr>
            <a:r>
              <a:rPr lang="en-US" dirty="0">
                <a:solidFill>
                  <a:schemeClr val="bg1"/>
                </a:solidFill>
                <a:latin typeface="Arial" pitchFamily="34" charset="0"/>
                <a:cs typeface="Arial" pitchFamily="34" charset="0"/>
              </a:rPr>
              <a:t>L</a:t>
            </a:r>
            <a:r>
              <a:rPr lang="sr-Latn-RS" dirty="0">
                <a:solidFill>
                  <a:schemeClr val="bg1"/>
                </a:solidFill>
                <a:latin typeface="Arial" pitchFamily="34" charset="0"/>
                <a:cs typeface="Arial" pitchFamily="34" charset="0"/>
              </a:rPr>
              <a:t>okacija</a:t>
            </a:r>
          </a:p>
          <a:p>
            <a:pPr lvl="1">
              <a:spcBef>
                <a:spcPts val="1200"/>
              </a:spcBef>
              <a:buFont typeface="Wingdings" pitchFamily="2" charset="2"/>
              <a:buChar char="§"/>
            </a:pPr>
            <a:r>
              <a:rPr lang="en-US" dirty="0">
                <a:solidFill>
                  <a:schemeClr val="bg1"/>
                </a:solidFill>
                <a:latin typeface="Arial" pitchFamily="34" charset="0"/>
                <a:cs typeface="Arial" pitchFamily="34" charset="0"/>
              </a:rPr>
              <a:t>T</a:t>
            </a:r>
            <a:r>
              <a:rPr lang="sr-Latn-RS" dirty="0">
                <a:solidFill>
                  <a:schemeClr val="bg1"/>
                </a:solidFill>
                <a:latin typeface="Arial" pitchFamily="34" charset="0"/>
                <a:cs typeface="Arial" pitchFamily="34" charset="0"/>
              </a:rPr>
              <a:t>ipovi potrošača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a:xfrm>
            <a:off x="6462482" y="4376781"/>
            <a:ext cx="4749803" cy="1878876"/>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just">
              <a:spcBef>
                <a:spcPts val="600"/>
              </a:spcBef>
              <a:spcAft>
                <a:spcPts val="600"/>
              </a:spcAft>
            </a:pPr>
            <a:r>
              <a:rPr lang="sr-Latn-RS" sz="2400" dirty="0">
                <a:solidFill>
                  <a:schemeClr val="bg1"/>
                </a:solidFill>
              </a:rPr>
              <a:t>Potrošači menjaju svoju snagu i dijagrame opterećenja u skladu sa cenom električne energije.</a:t>
            </a:r>
            <a:endParaRPr lang="en-US" sz="2400" dirty="0">
              <a:solidFill>
                <a:schemeClr val="bg1"/>
              </a:solidFill>
            </a:endParaRPr>
          </a:p>
        </p:txBody>
      </p:sp>
      <p:sp>
        <p:nvSpPr>
          <p:cNvPr id="5"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lvl="0" defTabSz="914400">
              <a:lnSpc>
                <a:spcPct val="90000"/>
              </a:lnSpc>
              <a:spcBef>
                <a:spcPct val="0"/>
              </a:spcBef>
              <a:defRPr/>
            </a:pPr>
            <a:r>
              <a:rPr lang="sr-Latn-RS" sz="2800" dirty="0">
                <a:ln w="18415" cmpd="sng">
                  <a:noFill/>
                  <a:prstDash val="solid"/>
                </a:ln>
              </a:rPr>
              <a:t>Uloga potrošača u IEM</a:t>
            </a:r>
            <a:endParaRPr lang="en-US" sz="2800" dirty="0">
              <a:ln w="18415" cmpd="sng">
                <a:noFill/>
                <a:prstDash val="solid"/>
              </a:ln>
            </a:endParaRPr>
          </a:p>
        </p:txBody>
      </p:sp>
      <p:sp>
        <p:nvSpPr>
          <p:cNvPr id="7" name="Rectangle 6"/>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8"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232229" y="2069010"/>
            <a:ext cx="5163460" cy="3518990"/>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sz="2400" dirty="0">
                <a:solidFill>
                  <a:schemeClr val="bg1"/>
                </a:solidFill>
              </a:rPr>
              <a:t>DR programi pomažu EES-u da se postigne:</a:t>
            </a:r>
          </a:p>
          <a:p>
            <a:pPr lvl="1">
              <a:buFont typeface="Arial" pitchFamily="34" charset="0"/>
              <a:buChar char="•"/>
            </a:pPr>
            <a:r>
              <a:rPr lang="sr-Latn-RS" sz="2400" dirty="0">
                <a:solidFill>
                  <a:schemeClr val="bg1"/>
                </a:solidFill>
              </a:rPr>
              <a:t>Smanjenje opterećenja</a:t>
            </a:r>
          </a:p>
          <a:p>
            <a:pPr lvl="1">
              <a:buFont typeface="Arial" pitchFamily="34" charset="0"/>
              <a:buChar char="•"/>
            </a:pPr>
            <a:r>
              <a:rPr lang="en-US" sz="2400" dirty="0">
                <a:solidFill>
                  <a:schemeClr val="bg1"/>
                </a:solidFill>
              </a:rPr>
              <a:t>U</a:t>
            </a:r>
            <a:r>
              <a:rPr lang="sr-Latn-RS" sz="2400" dirty="0">
                <a:solidFill>
                  <a:schemeClr val="bg1"/>
                </a:solidFill>
              </a:rPr>
              <a:t>šteda energije</a:t>
            </a:r>
          </a:p>
          <a:p>
            <a:pPr lvl="1">
              <a:buFont typeface="Arial" pitchFamily="34" charset="0"/>
              <a:buChar char="•"/>
            </a:pPr>
            <a:r>
              <a:rPr lang="en-US" sz="2400" dirty="0">
                <a:solidFill>
                  <a:schemeClr val="bg1"/>
                </a:solidFill>
              </a:rPr>
              <a:t>R</a:t>
            </a:r>
            <a:r>
              <a:rPr lang="sr-Latn-RS" sz="2400" dirty="0">
                <a:solidFill>
                  <a:schemeClr val="bg1"/>
                </a:solidFill>
              </a:rPr>
              <a:t>edistribucija opterećenja</a:t>
            </a:r>
          </a:p>
          <a:p>
            <a:pPr lvl="1">
              <a:buFont typeface="Arial" pitchFamily="34" charset="0"/>
              <a:buChar char="•"/>
            </a:pPr>
            <a:r>
              <a:rPr lang="en-US" sz="2400" dirty="0">
                <a:solidFill>
                  <a:schemeClr val="bg1"/>
                </a:solidFill>
              </a:rPr>
              <a:t>P</a:t>
            </a:r>
            <a:r>
              <a:rPr lang="sr-Latn-RS" sz="2400" dirty="0">
                <a:solidFill>
                  <a:schemeClr val="bg1"/>
                </a:solidFill>
              </a:rPr>
              <a:t>ovećanje pouzdanosti sistema</a:t>
            </a:r>
          </a:p>
          <a:p>
            <a:pPr lvl="1">
              <a:buFont typeface="Arial" pitchFamily="34" charset="0"/>
              <a:buChar char="•"/>
            </a:pPr>
            <a:r>
              <a:rPr lang="en-US" sz="2400" dirty="0">
                <a:solidFill>
                  <a:schemeClr val="bg1"/>
                </a:solidFill>
              </a:rPr>
              <a:t>S</a:t>
            </a:r>
            <a:r>
              <a:rPr lang="sr-Latn-RS" sz="2400" dirty="0">
                <a:solidFill>
                  <a:schemeClr val="bg1"/>
                </a:solidFill>
              </a:rPr>
              <a:t>manjenje cena energije</a:t>
            </a:r>
          </a:p>
          <a:p>
            <a:pPr lvl="1">
              <a:buFont typeface="Arial" pitchFamily="34" charset="0"/>
              <a:buChar char="•"/>
            </a:pPr>
            <a:r>
              <a:rPr lang="en-US" sz="2400" dirty="0">
                <a:solidFill>
                  <a:schemeClr val="bg1"/>
                </a:solidFill>
              </a:rPr>
              <a:t>P</a:t>
            </a:r>
            <a:r>
              <a:rPr lang="sr-Latn-RS" sz="2400" dirty="0">
                <a:solidFill>
                  <a:schemeClr val="bg1"/>
                </a:solidFill>
              </a:rPr>
              <a:t>ovećanje ekonomske efikasnosti</a:t>
            </a:r>
            <a:endParaRPr lang="en-US" sz="2400" dirty="0">
              <a:solidFill>
                <a:schemeClr val="bg1"/>
              </a:solidFill>
            </a:endParaRPr>
          </a:p>
        </p:txBody>
      </p:sp>
      <p:sp>
        <p:nvSpPr>
          <p:cNvPr id="10" name="Rounded Rectangle 9"/>
          <p:cNvSpPr/>
          <p:nvPr/>
        </p:nvSpPr>
        <p:spPr>
          <a:xfrm>
            <a:off x="6542311" y="1494970"/>
            <a:ext cx="4749803" cy="2133601"/>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just">
              <a:spcBef>
                <a:spcPts val="600"/>
              </a:spcBef>
              <a:spcAft>
                <a:spcPts val="600"/>
              </a:spcAft>
            </a:pPr>
            <a:r>
              <a:rPr lang="en-US" sz="2400" dirty="0">
                <a:solidFill>
                  <a:schemeClr val="bg1"/>
                </a:solidFill>
              </a:rPr>
              <a:t>P</a:t>
            </a:r>
            <a:r>
              <a:rPr lang="sr-Latn-RS" sz="2400" dirty="0">
                <a:solidFill>
                  <a:schemeClr val="bg1"/>
                </a:solidFill>
              </a:rPr>
              <a:t>otrošači smanjuju svoju snagu potrošnje prema zahtevima operatora radi očuvanja sigurnog i pouzdanog rada sistema.</a:t>
            </a:r>
            <a:endParaRPr lang="en-US" sz="2400" dirty="0">
              <a:solidFill>
                <a:schemeClr val="bg1"/>
              </a:solidFill>
            </a:endParaRPr>
          </a:p>
        </p:txBody>
      </p:sp>
      <p:sp>
        <p:nvSpPr>
          <p:cNvPr id="13" name="Rectangle 12"/>
          <p:cNvSpPr/>
          <p:nvPr/>
        </p:nvSpPr>
        <p:spPr>
          <a:xfrm>
            <a:off x="0" y="746649"/>
            <a:ext cx="10528663" cy="461665"/>
          </a:xfrm>
          <a:prstGeom prst="rect">
            <a:avLst/>
          </a:prstGeom>
        </p:spPr>
        <p:txBody>
          <a:bodyPr wrap="square">
            <a:spAutoFit/>
          </a:bodyPr>
          <a:lstStyle/>
          <a:p>
            <a:r>
              <a:rPr lang="sr-Latn-RS" sz="2400" dirty="0">
                <a:solidFill>
                  <a:schemeClr val="bg2"/>
                </a:solidFill>
                <a:latin typeface="Arial Narrow" pitchFamily="34" charset="0"/>
              </a:rPr>
              <a:t>DR programi</a:t>
            </a:r>
            <a:endParaRPr lang="en-US" sz="2400" dirty="0">
              <a:solidFill>
                <a:schemeClr val="bg2"/>
              </a:solidFill>
              <a:latin typeface="Arial Narrow" pitchFamily="34" charset="0"/>
            </a:endParaRPr>
          </a:p>
        </p:txBody>
      </p:sp>
      <p:sp>
        <p:nvSpPr>
          <p:cNvPr id="14" name="Rounded Rectangle 13"/>
          <p:cNvSpPr/>
          <p:nvPr/>
        </p:nvSpPr>
        <p:spPr>
          <a:xfrm>
            <a:off x="5698307" y="910770"/>
            <a:ext cx="2103121" cy="100584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400" dirty="0"/>
              <a:t>Load Response</a:t>
            </a:r>
            <a:endParaRPr lang="en-US" sz="2400" dirty="0"/>
          </a:p>
        </p:txBody>
      </p:sp>
      <p:sp>
        <p:nvSpPr>
          <p:cNvPr id="15" name="Rounded Rectangle 14"/>
          <p:cNvSpPr/>
          <p:nvPr/>
        </p:nvSpPr>
        <p:spPr>
          <a:xfrm>
            <a:off x="5691050" y="3907970"/>
            <a:ext cx="2103121" cy="100584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400" dirty="0"/>
              <a:t>Price Response</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lvl="0" defTabSz="914400">
              <a:lnSpc>
                <a:spcPct val="90000"/>
              </a:lnSpc>
              <a:spcBef>
                <a:spcPct val="0"/>
              </a:spcBef>
              <a:defRPr/>
            </a:pPr>
            <a:r>
              <a:rPr lang="sr-Latn-RS" sz="2800" dirty="0">
                <a:ln w="18415" cmpd="sng">
                  <a:noFill/>
                  <a:prstDash val="solid"/>
                </a:ln>
              </a:rPr>
              <a:t>Uloga potrošača u IEM</a:t>
            </a:r>
            <a:endParaRPr lang="en-US" sz="2800" dirty="0">
              <a:ln w="18415" cmpd="sng">
                <a:noFill/>
                <a:prstDash val="solid"/>
              </a:ln>
            </a:endParaRPr>
          </a:p>
        </p:txBody>
      </p:sp>
      <p:sp>
        <p:nvSpPr>
          <p:cNvPr id="7" name="Rectangle 6"/>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8"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p:nvSpPr>
        <p:spPr>
          <a:xfrm>
            <a:off x="0" y="867228"/>
            <a:ext cx="2103121" cy="100584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400" dirty="0"/>
              <a:t>Load Response</a:t>
            </a:r>
            <a:endParaRPr lang="en-US" sz="2400" dirty="0"/>
          </a:p>
        </p:txBody>
      </p:sp>
      <p:pic>
        <p:nvPicPr>
          <p:cNvPr id="2050" name="Picture 2"/>
          <p:cNvPicPr>
            <a:picLocks noChangeAspect="1" noChangeArrowheads="1"/>
          </p:cNvPicPr>
          <p:nvPr/>
        </p:nvPicPr>
        <p:blipFill>
          <a:blip r:embed="rId5"/>
          <a:srcRect/>
          <a:stretch>
            <a:fillRect/>
          </a:stretch>
        </p:blipFill>
        <p:spPr bwMode="auto">
          <a:xfrm>
            <a:off x="2413681" y="855663"/>
            <a:ext cx="8804002" cy="5399994"/>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lvl="0" defTabSz="914400">
              <a:lnSpc>
                <a:spcPct val="90000"/>
              </a:lnSpc>
              <a:spcBef>
                <a:spcPct val="0"/>
              </a:spcBef>
              <a:defRPr/>
            </a:pPr>
            <a:r>
              <a:rPr lang="sr-Latn-RS" sz="2800" dirty="0">
                <a:ln w="18415" cmpd="sng">
                  <a:noFill/>
                  <a:prstDash val="solid"/>
                </a:ln>
              </a:rPr>
              <a:t>Uloga potrošača u IEM</a:t>
            </a:r>
            <a:endParaRPr lang="en-US" sz="2800" dirty="0">
              <a:ln w="18415" cmpd="sng">
                <a:noFill/>
                <a:prstDash val="solid"/>
              </a:ln>
            </a:endParaRPr>
          </a:p>
        </p:txBody>
      </p:sp>
      <p:sp>
        <p:nvSpPr>
          <p:cNvPr id="7" name="Rectangle 6"/>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8"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p:nvSpPr>
        <p:spPr>
          <a:xfrm>
            <a:off x="0" y="867228"/>
            <a:ext cx="2103121" cy="100584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400" dirty="0"/>
              <a:t>Price Response</a:t>
            </a:r>
            <a:endParaRPr lang="en-US" sz="2400" dirty="0"/>
          </a:p>
        </p:txBody>
      </p:sp>
      <p:pic>
        <p:nvPicPr>
          <p:cNvPr id="35842" name="Picture 2"/>
          <p:cNvPicPr>
            <a:picLocks noChangeAspect="1" noChangeArrowheads="1"/>
          </p:cNvPicPr>
          <p:nvPr/>
        </p:nvPicPr>
        <p:blipFill>
          <a:blip r:embed="rId5"/>
          <a:srcRect/>
          <a:stretch>
            <a:fillRect/>
          </a:stretch>
        </p:blipFill>
        <p:spPr bwMode="auto">
          <a:xfrm>
            <a:off x="3250067" y="973818"/>
            <a:ext cx="6372904" cy="5642008"/>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lvl="0" defTabSz="914400">
              <a:lnSpc>
                <a:spcPct val="90000"/>
              </a:lnSpc>
              <a:spcBef>
                <a:spcPct val="0"/>
              </a:spcBef>
              <a:defRPr/>
            </a:pPr>
            <a:r>
              <a:rPr lang="sr-Latn-RS" sz="2800" dirty="0">
                <a:ln w="18415" cmpd="sng">
                  <a:noFill/>
                  <a:prstDash val="solid"/>
                </a:ln>
              </a:rPr>
              <a:t>Uloga potrošača u IEM</a:t>
            </a:r>
            <a:endParaRPr lang="en-US" sz="2800" dirty="0">
              <a:ln w="18415" cmpd="sng">
                <a:noFill/>
                <a:prstDash val="solid"/>
              </a:ln>
            </a:endParaRPr>
          </a:p>
        </p:txBody>
      </p:sp>
      <p:sp>
        <p:nvSpPr>
          <p:cNvPr id="7" name="Rectangle 6"/>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8"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p:nvSpPr>
        <p:spPr>
          <a:xfrm>
            <a:off x="0" y="867228"/>
            <a:ext cx="2103121" cy="100584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400" dirty="0"/>
              <a:t>TOU</a:t>
            </a:r>
            <a:endParaRPr lang="en-US" sz="2400" dirty="0"/>
          </a:p>
        </p:txBody>
      </p:sp>
      <p:pic>
        <p:nvPicPr>
          <p:cNvPr id="37890" name="Picture 2" descr="TOU DR1 Summer Pricing June 2020 | San Diego Gas &amp;amp; Electric"/>
          <p:cNvPicPr>
            <a:picLocks noChangeAspect="1" noChangeArrowheads="1"/>
          </p:cNvPicPr>
          <p:nvPr/>
        </p:nvPicPr>
        <p:blipFill>
          <a:blip r:embed="rId5"/>
          <a:srcRect/>
          <a:stretch>
            <a:fillRect/>
          </a:stretch>
        </p:blipFill>
        <p:spPr bwMode="auto">
          <a:xfrm>
            <a:off x="2594427" y="733480"/>
            <a:ext cx="8465457" cy="6124520"/>
          </a:xfrm>
          <a:prstGeom prst="rect">
            <a:avLst/>
          </a:prstGeom>
          <a:noFill/>
        </p:spPr>
      </p:pic>
      <p:sp>
        <p:nvSpPr>
          <p:cNvPr id="9" name="Rounded Rectangle 8"/>
          <p:cNvSpPr/>
          <p:nvPr/>
        </p:nvSpPr>
        <p:spPr>
          <a:xfrm>
            <a:off x="232228" y="3549467"/>
            <a:ext cx="6139543" cy="601619"/>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sz="2400" dirty="0">
                <a:solidFill>
                  <a:schemeClr val="bg1"/>
                </a:solidFill>
              </a:rPr>
              <a:t>Detektovano smanjenje vršne potrošnje 4-17%</a:t>
            </a:r>
            <a:endParaRPr lang="en-US" sz="2400"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lvl="0" defTabSz="914400">
              <a:lnSpc>
                <a:spcPct val="90000"/>
              </a:lnSpc>
              <a:spcBef>
                <a:spcPct val="0"/>
              </a:spcBef>
              <a:defRPr/>
            </a:pPr>
            <a:r>
              <a:rPr lang="sr-Latn-RS" sz="2800" dirty="0">
                <a:ln w="18415" cmpd="sng">
                  <a:noFill/>
                  <a:prstDash val="solid"/>
                </a:ln>
              </a:rPr>
              <a:t>Uloga potrošača u IEM</a:t>
            </a:r>
            <a:endParaRPr lang="en-US" sz="2800" dirty="0">
              <a:ln w="18415" cmpd="sng">
                <a:noFill/>
                <a:prstDash val="solid"/>
              </a:ln>
            </a:endParaRPr>
          </a:p>
        </p:txBody>
      </p:sp>
      <p:sp>
        <p:nvSpPr>
          <p:cNvPr id="7" name="Rectangle 6"/>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8"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p:nvSpPr>
        <p:spPr>
          <a:xfrm>
            <a:off x="0" y="867228"/>
            <a:ext cx="2103121" cy="100584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400" dirty="0"/>
              <a:t>CPP</a:t>
            </a:r>
            <a:endParaRPr lang="en-US" sz="2400" dirty="0"/>
          </a:p>
        </p:txBody>
      </p:sp>
      <p:pic>
        <p:nvPicPr>
          <p:cNvPr id="40962" name="Picture 2" descr="3 An illustration of critical peak pricing (CPP) program [5]. | Download  Scientific Diagram"/>
          <p:cNvPicPr>
            <a:picLocks noChangeAspect="1" noChangeArrowheads="1"/>
          </p:cNvPicPr>
          <p:nvPr/>
        </p:nvPicPr>
        <p:blipFill>
          <a:blip r:embed="rId5"/>
          <a:srcRect/>
          <a:stretch>
            <a:fillRect/>
          </a:stretch>
        </p:blipFill>
        <p:spPr bwMode="auto">
          <a:xfrm>
            <a:off x="4176031" y="1530237"/>
            <a:ext cx="7638597" cy="5327763"/>
          </a:xfrm>
          <a:prstGeom prst="rect">
            <a:avLst/>
          </a:prstGeom>
          <a:noFill/>
        </p:spPr>
      </p:pic>
      <p:sp>
        <p:nvSpPr>
          <p:cNvPr id="9" name="Rounded Rectangle 8"/>
          <p:cNvSpPr/>
          <p:nvPr/>
        </p:nvSpPr>
        <p:spPr>
          <a:xfrm>
            <a:off x="232229" y="2533467"/>
            <a:ext cx="3556000" cy="2082076"/>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200"/>
              </a:spcBef>
              <a:buFont typeface="Arial" pitchFamily="34" charset="0"/>
              <a:buChar char="•"/>
            </a:pPr>
            <a:r>
              <a:rPr lang="sr-Latn-RS" sz="2400" dirty="0">
                <a:solidFill>
                  <a:schemeClr val="bg1"/>
                </a:solidFill>
              </a:rPr>
              <a:t>Detektovano smanjenje vršne potrošnje 20-60%.</a:t>
            </a:r>
          </a:p>
          <a:p>
            <a:pPr>
              <a:spcBef>
                <a:spcPts val="1200"/>
              </a:spcBef>
              <a:buFont typeface="Arial" pitchFamily="34" charset="0"/>
              <a:buChar char="•"/>
            </a:pPr>
            <a:r>
              <a:rPr lang="sr-Latn-RS" sz="2400" dirty="0">
                <a:solidFill>
                  <a:schemeClr val="bg1"/>
                </a:solidFill>
              </a:rPr>
              <a:t>Zahteva napredna merenja i komunikaciju.</a:t>
            </a:r>
            <a:endParaRPr lang="en-US" sz="2400"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lvl="0" defTabSz="914400">
              <a:lnSpc>
                <a:spcPct val="90000"/>
              </a:lnSpc>
              <a:spcBef>
                <a:spcPct val="0"/>
              </a:spcBef>
              <a:defRPr/>
            </a:pPr>
            <a:r>
              <a:rPr lang="sr-Latn-RS" sz="2800" dirty="0">
                <a:ln w="18415" cmpd="sng">
                  <a:noFill/>
                  <a:prstDash val="solid"/>
                </a:ln>
              </a:rPr>
              <a:t>Uloga potrošača u IEM</a:t>
            </a:r>
            <a:endParaRPr lang="en-US" sz="2800" dirty="0">
              <a:ln w="18415" cmpd="sng">
                <a:noFill/>
                <a:prstDash val="solid"/>
              </a:ln>
            </a:endParaRPr>
          </a:p>
        </p:txBody>
      </p:sp>
      <p:sp>
        <p:nvSpPr>
          <p:cNvPr id="7" name="Rectangle 6"/>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8"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p:nvSpPr>
        <p:spPr>
          <a:xfrm>
            <a:off x="0" y="867228"/>
            <a:ext cx="2103121" cy="100584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400" dirty="0"/>
              <a:t>RTP</a:t>
            </a:r>
            <a:endParaRPr lang="en-US" sz="2400" dirty="0"/>
          </a:p>
        </p:txBody>
      </p:sp>
      <p:pic>
        <p:nvPicPr>
          <p:cNvPr id="45058" name="Picture 2" descr="4: RTP Pricing Signal | Download Scientific Diagram"/>
          <p:cNvPicPr>
            <a:picLocks noChangeAspect="1" noChangeArrowheads="1"/>
          </p:cNvPicPr>
          <p:nvPr/>
        </p:nvPicPr>
        <p:blipFill>
          <a:blip r:embed="rId5"/>
          <a:srcRect/>
          <a:stretch>
            <a:fillRect/>
          </a:stretch>
        </p:blipFill>
        <p:spPr bwMode="auto">
          <a:xfrm>
            <a:off x="3372274" y="1545317"/>
            <a:ext cx="8819726" cy="4202340"/>
          </a:xfrm>
          <a:prstGeom prst="rect">
            <a:avLst/>
          </a:prstGeom>
          <a:noFill/>
        </p:spPr>
      </p:pic>
      <p:sp>
        <p:nvSpPr>
          <p:cNvPr id="9" name="Rounded Rectangle 8"/>
          <p:cNvSpPr/>
          <p:nvPr/>
        </p:nvSpPr>
        <p:spPr>
          <a:xfrm>
            <a:off x="232229" y="2533467"/>
            <a:ext cx="3556000" cy="2082076"/>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200"/>
              </a:spcBef>
              <a:buFont typeface="Arial" pitchFamily="34" charset="0"/>
              <a:buChar char="•"/>
            </a:pPr>
            <a:r>
              <a:rPr lang="sr-Latn-RS" sz="2400" dirty="0">
                <a:solidFill>
                  <a:schemeClr val="bg1"/>
                </a:solidFill>
              </a:rPr>
              <a:t>Zahteva napredna merenja i komunikaciju.</a:t>
            </a:r>
            <a:endParaRPr lang="en-US" sz="2400"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a:srcRect/>
          <a:stretch>
            <a:fillRect/>
          </a:stretch>
        </p:blipFill>
        <p:spPr bwMode="auto">
          <a:xfrm>
            <a:off x="3789136" y="558574"/>
            <a:ext cx="8142334" cy="3461884"/>
          </a:xfrm>
          <a:prstGeom prst="rect">
            <a:avLst/>
          </a:prstGeom>
          <a:noFill/>
          <a:ln w="9525">
            <a:noFill/>
            <a:miter lim="800000"/>
            <a:headEnd/>
            <a:tailEnd/>
          </a:ln>
          <a:effectLst/>
        </p:spPr>
      </p:pic>
      <p:sp>
        <p:nvSpPr>
          <p:cNvPr id="5" name="Title 1"/>
          <p:cNvSpPr txBox="1">
            <a:spLocks/>
          </p:cNvSpPr>
          <p:nvPr/>
        </p:nvSpPr>
        <p:spPr>
          <a:xfrm>
            <a:off x="0" y="0"/>
            <a:ext cx="10750731" cy="600891"/>
          </a:xfrm>
          <a:prstGeom prst="rect">
            <a:avLst/>
          </a:prstGeom>
          <a:solidFill>
            <a:schemeClr val="bg2"/>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lvl="0" defTabSz="914400">
              <a:lnSpc>
                <a:spcPct val="90000"/>
              </a:lnSpc>
              <a:spcBef>
                <a:spcPct val="0"/>
              </a:spcBef>
              <a:defRPr/>
            </a:pPr>
            <a:r>
              <a:rPr lang="sr-Latn-RS" sz="2800" dirty="0">
                <a:ln w="18415" cmpd="sng">
                  <a:noFill/>
                  <a:prstDash val="solid"/>
                </a:ln>
              </a:rPr>
              <a:t>Uloga potrošača u IEM</a:t>
            </a:r>
            <a:endParaRPr lang="en-US" sz="2800" dirty="0">
              <a:ln w="18415" cmpd="sng">
                <a:noFill/>
                <a:prstDash val="solid"/>
              </a:ln>
            </a:endParaRPr>
          </a:p>
        </p:txBody>
      </p:sp>
      <p:sp>
        <p:nvSpPr>
          <p:cNvPr id="7" name="Rectangle 6"/>
          <p:cNvSpPr/>
          <p:nvPr/>
        </p:nvSpPr>
        <p:spPr>
          <a:xfrm>
            <a:off x="10789920" y="0"/>
            <a:ext cx="1402080" cy="587828"/>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RS" dirty="0">
                <a:solidFill>
                  <a:schemeClr val="bg2"/>
                </a:solidFill>
              </a:rPr>
              <a:t>   IEM</a:t>
            </a:r>
            <a:endParaRPr lang="en-US" dirty="0">
              <a:solidFill>
                <a:schemeClr val="bg2"/>
              </a:solidFill>
            </a:endParaRPr>
          </a:p>
        </p:txBody>
      </p:sp>
      <p:pic>
        <p:nvPicPr>
          <p:cNvPr id="8" name="Picture 4" descr="Related image"/>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636417" y="0"/>
            <a:ext cx="555583" cy="559419"/>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p:nvSpPr>
        <p:spPr>
          <a:xfrm>
            <a:off x="0" y="867228"/>
            <a:ext cx="2103121" cy="100584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RS" sz="2400" dirty="0"/>
              <a:t>V2G</a:t>
            </a:r>
            <a:endParaRPr lang="en-US" sz="2400" dirty="0"/>
          </a:p>
        </p:txBody>
      </p:sp>
      <p:sp>
        <p:nvSpPr>
          <p:cNvPr id="9" name="Rounded Rectangle 8"/>
          <p:cNvSpPr/>
          <p:nvPr/>
        </p:nvSpPr>
        <p:spPr>
          <a:xfrm>
            <a:off x="217715" y="2214153"/>
            <a:ext cx="3556000" cy="2082076"/>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200"/>
              </a:spcBef>
              <a:buFont typeface="Arial" pitchFamily="34" charset="0"/>
              <a:buChar char="•"/>
            </a:pPr>
            <a:r>
              <a:rPr lang="sr-Latn-RS" sz="2400" dirty="0">
                <a:solidFill>
                  <a:schemeClr val="bg1"/>
                </a:solidFill>
              </a:rPr>
              <a:t>Jednosmerni koncept</a:t>
            </a:r>
          </a:p>
          <a:p>
            <a:pPr>
              <a:spcBef>
                <a:spcPts val="1200"/>
              </a:spcBef>
              <a:buFont typeface="Arial" pitchFamily="34" charset="0"/>
              <a:buChar char="•"/>
            </a:pPr>
            <a:r>
              <a:rPr lang="en-US" sz="2400" dirty="0">
                <a:solidFill>
                  <a:schemeClr val="bg1"/>
                </a:solidFill>
              </a:rPr>
              <a:t>D</a:t>
            </a:r>
            <a:r>
              <a:rPr lang="sr-Latn-RS" sz="2400" dirty="0">
                <a:solidFill>
                  <a:schemeClr val="bg1"/>
                </a:solidFill>
              </a:rPr>
              <a:t>vosmerni koncept</a:t>
            </a:r>
          </a:p>
        </p:txBody>
      </p:sp>
      <p:pic>
        <p:nvPicPr>
          <p:cNvPr id="46083" name="Picture 3"/>
          <p:cNvPicPr>
            <a:picLocks noChangeAspect="1" noChangeArrowheads="1"/>
          </p:cNvPicPr>
          <p:nvPr/>
        </p:nvPicPr>
        <p:blipFill>
          <a:blip r:embed="rId6"/>
          <a:srcRect/>
          <a:stretch>
            <a:fillRect/>
          </a:stretch>
        </p:blipFill>
        <p:spPr bwMode="auto">
          <a:xfrm>
            <a:off x="174172" y="4754336"/>
            <a:ext cx="5305425" cy="1885950"/>
          </a:xfrm>
          <a:prstGeom prst="rect">
            <a:avLst/>
          </a:prstGeom>
          <a:noFill/>
          <a:ln w="9525">
            <a:solidFill>
              <a:schemeClr val="bg2"/>
            </a:solidFill>
            <a:miter lim="800000"/>
            <a:headEnd/>
            <a:tailEnd/>
          </a:ln>
          <a:effectLst/>
        </p:spPr>
      </p:pic>
      <p:sp>
        <p:nvSpPr>
          <p:cNvPr id="10" name="Rounded Rectangle 9"/>
          <p:cNvSpPr/>
          <p:nvPr/>
        </p:nvSpPr>
        <p:spPr>
          <a:xfrm>
            <a:off x="5936343" y="4020457"/>
            <a:ext cx="5929086" cy="2663372"/>
          </a:xfrm>
          <a:prstGeom prst="roundRect">
            <a:avLst/>
          </a:prstGeom>
          <a:solidFill>
            <a:schemeClr val="tx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buFont typeface="Arial" pitchFamily="34" charset="0"/>
              <a:buChar char="•"/>
            </a:pPr>
            <a:r>
              <a:rPr lang="en-US" sz="2000" dirty="0">
                <a:solidFill>
                  <a:srgbClr val="00B050"/>
                </a:solidFill>
              </a:rPr>
              <a:t>R</a:t>
            </a:r>
            <a:r>
              <a:rPr lang="sr-Latn-RS" sz="2000" dirty="0">
                <a:solidFill>
                  <a:srgbClr val="00B050"/>
                </a:solidFill>
              </a:rPr>
              <a:t>egulacija učestanosti i napona (aktivna i reaktivna snaga)</a:t>
            </a:r>
          </a:p>
          <a:p>
            <a:pPr>
              <a:spcBef>
                <a:spcPts val="600"/>
              </a:spcBef>
              <a:buFont typeface="Arial" pitchFamily="34" charset="0"/>
              <a:buChar char="•"/>
            </a:pPr>
            <a:r>
              <a:rPr lang="en-US" sz="2000" dirty="0">
                <a:solidFill>
                  <a:srgbClr val="00B050"/>
                </a:solidFill>
              </a:rPr>
              <a:t>P</a:t>
            </a:r>
            <a:r>
              <a:rPr lang="sr-Latn-RS" sz="2000" dirty="0">
                <a:solidFill>
                  <a:srgbClr val="00B050"/>
                </a:solidFill>
              </a:rPr>
              <a:t>opravka faktora snage</a:t>
            </a:r>
          </a:p>
          <a:p>
            <a:pPr>
              <a:spcBef>
                <a:spcPts val="600"/>
              </a:spcBef>
              <a:buFont typeface="Arial" pitchFamily="34" charset="0"/>
              <a:buChar char="•"/>
            </a:pPr>
            <a:r>
              <a:rPr lang="en-US" sz="2000" dirty="0">
                <a:solidFill>
                  <a:srgbClr val="00B050"/>
                </a:solidFill>
              </a:rPr>
              <a:t>R</a:t>
            </a:r>
            <a:r>
              <a:rPr lang="sr-Latn-RS" sz="2000" dirty="0">
                <a:solidFill>
                  <a:srgbClr val="00B050"/>
                </a:solidFill>
              </a:rPr>
              <a:t>edukcija vršnog opterećenja</a:t>
            </a:r>
          </a:p>
          <a:p>
            <a:pPr>
              <a:spcBef>
                <a:spcPts val="600"/>
              </a:spcBef>
              <a:buFont typeface="Arial" pitchFamily="34" charset="0"/>
              <a:buChar char="•"/>
            </a:pPr>
            <a:r>
              <a:rPr lang="en-US" sz="2000" dirty="0">
                <a:solidFill>
                  <a:srgbClr val="C00000"/>
                </a:solidFill>
              </a:rPr>
              <a:t>D</a:t>
            </a:r>
            <a:r>
              <a:rPr lang="sr-Latn-RS" sz="2000" dirty="0">
                <a:solidFill>
                  <a:srgbClr val="C00000"/>
                </a:solidFill>
              </a:rPr>
              <a:t>egradacija baterija</a:t>
            </a:r>
          </a:p>
          <a:p>
            <a:pPr>
              <a:spcBef>
                <a:spcPts val="600"/>
              </a:spcBef>
              <a:buFont typeface="Arial" pitchFamily="34" charset="0"/>
              <a:buChar char="•"/>
            </a:pPr>
            <a:r>
              <a:rPr lang="en-US" sz="2000" dirty="0">
                <a:solidFill>
                  <a:srgbClr val="C00000"/>
                </a:solidFill>
              </a:rPr>
              <a:t>K</a:t>
            </a:r>
            <a:r>
              <a:rPr lang="sr-Latn-RS" sz="2000" dirty="0">
                <a:solidFill>
                  <a:srgbClr val="C00000"/>
                </a:solidFill>
              </a:rPr>
              <a:t>ompleksna infrastruktura</a:t>
            </a:r>
          </a:p>
          <a:p>
            <a:pPr>
              <a:spcBef>
                <a:spcPts val="600"/>
              </a:spcBef>
              <a:buFont typeface="Arial" pitchFamily="34" charset="0"/>
              <a:buChar char="•"/>
            </a:pPr>
            <a:r>
              <a:rPr lang="en-US" sz="2000" dirty="0">
                <a:solidFill>
                  <a:srgbClr val="C00000"/>
                </a:solidFill>
              </a:rPr>
              <a:t>S</a:t>
            </a:r>
            <a:r>
              <a:rPr lang="sr-Latn-RS" sz="2000" dirty="0">
                <a:solidFill>
                  <a:srgbClr val="C00000"/>
                </a:solidFill>
              </a:rPr>
              <a:t>ocijani aspekti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srcRect/>
          <a:stretch>
            <a:fillRect/>
          </a:stretch>
        </p:blipFill>
        <p:spPr bwMode="auto">
          <a:xfrm rot="16200000">
            <a:off x="-819279" y="1970882"/>
            <a:ext cx="5849937" cy="3924300"/>
          </a:xfrm>
          <a:prstGeom prst="rect">
            <a:avLst/>
          </a:prstGeom>
          <a:noFill/>
          <a:ln w="9525">
            <a:noFill/>
            <a:miter lim="800000"/>
            <a:headEnd/>
            <a:tailEnd/>
          </a:ln>
          <a:effectLst/>
        </p:spPr>
      </p:pic>
      <p:sp>
        <p:nvSpPr>
          <p:cNvPr id="5" name="Rectangle 4"/>
          <p:cNvSpPr/>
          <p:nvPr/>
        </p:nvSpPr>
        <p:spPr>
          <a:xfrm>
            <a:off x="10789920" y="156753"/>
            <a:ext cx="1402080" cy="992777"/>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0" y="169817"/>
            <a:ext cx="10750731" cy="979714"/>
          </a:xfrm>
          <a:prstGeom prst="rect">
            <a:avLst/>
          </a:prstGeom>
          <a:solidFill>
            <a:schemeClr val="accent3"/>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r-Latn-RS" sz="3600" b="0" i="0" u="none" strike="noStrike" kern="1200" cap="none" spc="0" normalizeH="0" baseline="0" noProof="0" dirty="0">
                <a:ln w="18415" cmpd="sng">
                  <a:noFill/>
                  <a:prstDash val="solid"/>
                </a:ln>
                <a:solidFill>
                  <a:schemeClr val="tx1"/>
                </a:solidFill>
                <a:effectLst/>
                <a:uLnTx/>
                <a:uFillTx/>
                <a:latin typeface="+mj-lt"/>
                <a:ea typeface="+mj-ea"/>
                <a:cs typeface="+mj-cs"/>
              </a:rPr>
              <a:t>Podsetnik</a:t>
            </a:r>
            <a:endParaRPr kumimoji="0" lang="en-US" sz="3600" b="0" i="0" u="none" strike="noStrike" kern="1200" cap="none" spc="0" normalizeH="0" baseline="0" noProof="0" dirty="0">
              <a:ln w="18415" cmpd="sng">
                <a:noFill/>
                <a:prstDash val="solid"/>
              </a:ln>
              <a:solidFill>
                <a:schemeClr val="tx1"/>
              </a:solidFill>
              <a:effectLst/>
              <a:uLnTx/>
              <a:uFillTx/>
              <a:latin typeface="+mj-lt"/>
              <a:ea typeface="+mj-ea"/>
              <a:cs typeface="+mj-cs"/>
            </a:endParaRPr>
          </a:p>
        </p:txBody>
      </p:sp>
      <p:pic>
        <p:nvPicPr>
          <p:cNvPr id="7"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101567" y="198225"/>
            <a:ext cx="778787" cy="9098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2"/>
          <a:srcRect l="28331" r="28358"/>
          <a:stretch>
            <a:fillRect/>
          </a:stretch>
        </p:blipFill>
        <p:spPr bwMode="auto">
          <a:xfrm rot="16200000">
            <a:off x="5897258" y="391963"/>
            <a:ext cx="4366240" cy="6762750"/>
          </a:xfrm>
          <a:prstGeom prst="rect">
            <a:avLst/>
          </a:prstGeom>
          <a:noFill/>
          <a:ln w="9525">
            <a:solidFill>
              <a:schemeClr val="accent5">
                <a:lumMod val="75000"/>
              </a:schemeClr>
            </a:solid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6536" y="3170648"/>
            <a:ext cx="6865088" cy="3599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0789920" y="156753"/>
            <a:ext cx="1402080" cy="992777"/>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0" y="169817"/>
            <a:ext cx="10750731" cy="979714"/>
          </a:xfrm>
          <a:prstGeom prst="rect">
            <a:avLst/>
          </a:prstGeom>
          <a:solidFill>
            <a:schemeClr val="accent3"/>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err="1">
                <a:ln w="18415" cmpd="sng">
                  <a:noFill/>
                  <a:prstDash val="solid"/>
                </a:ln>
                <a:solidFill>
                  <a:schemeClr val="tx1"/>
                </a:solidFill>
                <a:effectLst/>
                <a:uLnTx/>
                <a:uFillTx/>
                <a:latin typeface="+mj-lt"/>
                <a:ea typeface="+mj-ea"/>
                <a:cs typeface="+mj-cs"/>
              </a:rPr>
              <a:t>Zadatak</a:t>
            </a:r>
            <a:r>
              <a:rPr kumimoji="0" lang="en-US" sz="3600" b="0" i="0" u="none" strike="noStrike" kern="1200" cap="none" spc="0" normalizeH="0" baseline="0" noProof="0" dirty="0">
                <a:ln w="18415" cmpd="sng">
                  <a:noFill/>
                  <a:prstDash val="solid"/>
                </a:ln>
                <a:solidFill>
                  <a:schemeClr val="tx1"/>
                </a:solidFill>
                <a:effectLst/>
                <a:uLnTx/>
                <a:uFillTx/>
                <a:latin typeface="+mj-lt"/>
                <a:ea typeface="+mj-ea"/>
                <a:cs typeface="+mj-cs"/>
              </a:rPr>
              <a:t> 1</a:t>
            </a:r>
          </a:p>
        </p:txBody>
      </p:sp>
      <p:pic>
        <p:nvPicPr>
          <p:cNvPr id="7"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101567" y="198225"/>
            <a:ext cx="778787" cy="90983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p:cNvSpPr>
            <a:spLocks noChangeArrowheads="1"/>
          </p:cNvSpPr>
          <p:nvPr/>
        </p:nvSpPr>
        <p:spPr bwMode="auto">
          <a:xfrm>
            <a:off x="0" y="1257715"/>
            <a:ext cx="8216900" cy="1804749"/>
          </a:xfrm>
          <a:prstGeom prst="roundRect">
            <a:avLst/>
          </a:prstGeom>
          <a:solidFill>
            <a:schemeClr val="tx2">
              <a:lumMod val="20000"/>
              <a:lumOff val="80000"/>
            </a:schemeClr>
          </a:solidFill>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lvl="0" algn="just" defTabSz="914400" eaLnBrk="0" fontAlgn="base" hangingPunct="0">
              <a:spcBef>
                <a:spcPct val="0"/>
              </a:spcBef>
              <a:spcAft>
                <a:spcPct val="0"/>
              </a:spcAft>
            </a:pP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Na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slici</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je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dat</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jednostavan</a:t>
            </a:r>
            <a:r>
              <a:rPr kumimoji="0" lang="en-GB"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 model </a:t>
            </a:r>
            <a:r>
              <a:rPr kumimoji="0" lang="en-GB" sz="2000" b="0" i="0" u="none" strike="noStrike" cap="none" normalizeH="0" dirty="0" err="1">
                <a:ln>
                  <a:noFill/>
                </a:ln>
                <a:solidFill>
                  <a:schemeClr val="bg1"/>
                </a:solidFill>
                <a:effectLst/>
                <a:latin typeface="Times New Roman" pitchFamily="18" charset="0"/>
                <a:ea typeface="Calibri" pitchFamily="34" charset="0"/>
                <a:cs typeface="Times New Roman" pitchFamily="18" charset="0"/>
              </a:rPr>
              <a:t>potro</a:t>
            </a:r>
            <a:r>
              <a:rPr kumimoji="0" lang="sr-Latn-RS"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š</a:t>
            </a:r>
            <a:r>
              <a:rPr kumimoji="0" lang="en-GB"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a</a:t>
            </a:r>
            <a:r>
              <a:rPr kumimoji="0" lang="sr-Latn-RS"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č</a:t>
            </a:r>
            <a:r>
              <a:rPr kumimoji="0" lang="en-GB" sz="2000" b="0" i="0" u="none" strike="noStrike" cap="none" normalizeH="0" dirty="0" err="1">
                <a:ln>
                  <a:noFill/>
                </a:ln>
                <a:solidFill>
                  <a:schemeClr val="bg1"/>
                </a:solidFill>
                <a:effectLst/>
                <a:latin typeface="Times New Roman" pitchFamily="18" charset="0"/>
                <a:ea typeface="Calibri" pitchFamily="34" charset="0"/>
                <a:cs typeface="Times New Roman" pitchFamily="18" charset="0"/>
              </a:rPr>
              <a:t>kog</a:t>
            </a:r>
            <a:r>
              <a:rPr kumimoji="0" lang="en-GB"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dirty="0" err="1">
                <a:ln>
                  <a:noFill/>
                </a:ln>
                <a:solidFill>
                  <a:schemeClr val="bg1"/>
                </a:solidFill>
                <a:effectLst/>
                <a:latin typeface="Times New Roman" pitchFamily="18" charset="0"/>
                <a:ea typeface="Calibri" pitchFamily="34" charset="0"/>
                <a:cs typeface="Times New Roman" pitchFamily="18" charset="0"/>
              </a:rPr>
              <a:t>podr</a:t>
            </a:r>
            <a:r>
              <a:rPr lang="sr-Latn-RS" sz="2000" dirty="0">
                <a:solidFill>
                  <a:schemeClr val="bg1"/>
                </a:solidFill>
                <a:latin typeface="Times New Roman" pitchFamily="18" charset="0"/>
                <a:ea typeface="Calibri" pitchFamily="34" charset="0"/>
                <a:cs typeface="Times New Roman" pitchFamily="18" charset="0"/>
              </a:rPr>
              <a:t>učja. Regulacionim transformatorom se napon potrošačkog područja održava na 11 kV. Odrediti procentualno smanjenje gubitaka električne energije na napojnom vodu, ukoliko se primeni “Load Shifting” kao što je prikazano na dijagramima ispod. Zanemariti uticaj transformatora.</a:t>
            </a:r>
            <a:endParaRPr kumimoji="0" lang="en-US" sz="3200" b="0" i="0" u="none" strike="noStrike" cap="none" normalizeH="0" baseline="0" dirty="0">
              <a:ln>
                <a:noFill/>
              </a:ln>
              <a:solidFill>
                <a:schemeClr val="bg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789920" y="156753"/>
            <a:ext cx="1402080" cy="992777"/>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0" y="169817"/>
            <a:ext cx="10750731" cy="979714"/>
          </a:xfrm>
          <a:prstGeom prst="rect">
            <a:avLst/>
          </a:prstGeom>
          <a:solidFill>
            <a:schemeClr val="accent3"/>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err="1">
                <a:ln w="18415" cmpd="sng">
                  <a:noFill/>
                  <a:prstDash val="solid"/>
                </a:ln>
                <a:solidFill>
                  <a:schemeClr val="tx1"/>
                </a:solidFill>
                <a:effectLst/>
                <a:uLnTx/>
                <a:uFillTx/>
                <a:latin typeface="+mj-lt"/>
                <a:ea typeface="+mj-ea"/>
                <a:cs typeface="+mj-cs"/>
              </a:rPr>
              <a:t>Zadatak</a:t>
            </a:r>
            <a:r>
              <a:rPr kumimoji="0" lang="en-US" sz="3600" b="0" i="0" u="none" strike="noStrike" kern="1200" cap="none" spc="0" normalizeH="0" baseline="0" noProof="0" dirty="0">
                <a:ln w="18415" cmpd="sng">
                  <a:noFill/>
                  <a:prstDash val="solid"/>
                </a:ln>
                <a:solidFill>
                  <a:schemeClr val="tx1"/>
                </a:solidFill>
                <a:effectLst/>
                <a:uLnTx/>
                <a:uFillTx/>
                <a:latin typeface="+mj-lt"/>
                <a:ea typeface="+mj-ea"/>
                <a:cs typeface="+mj-cs"/>
              </a:rPr>
              <a:t> </a:t>
            </a:r>
            <a:r>
              <a:rPr kumimoji="0" lang="sr-Latn-RS" sz="3600" b="0" i="0" u="none" strike="noStrike" kern="1200" cap="none" spc="0" normalizeH="0" baseline="0" noProof="0" dirty="0">
                <a:ln w="18415" cmpd="sng">
                  <a:noFill/>
                  <a:prstDash val="solid"/>
                </a:ln>
                <a:solidFill>
                  <a:schemeClr val="tx1"/>
                </a:solidFill>
                <a:effectLst/>
                <a:uLnTx/>
                <a:uFillTx/>
                <a:latin typeface="+mj-lt"/>
                <a:ea typeface="+mj-ea"/>
                <a:cs typeface="+mj-cs"/>
              </a:rPr>
              <a:t>2</a:t>
            </a:r>
            <a:endParaRPr kumimoji="0" lang="en-US" sz="3600" b="0" i="0" u="none" strike="noStrike" kern="1200" cap="none" spc="0" normalizeH="0" baseline="0" noProof="0" dirty="0">
              <a:ln w="18415" cmpd="sng">
                <a:noFill/>
                <a:prstDash val="solid"/>
              </a:ln>
              <a:solidFill>
                <a:schemeClr val="tx1"/>
              </a:solidFill>
              <a:effectLst/>
              <a:uLnTx/>
              <a:uFillTx/>
              <a:latin typeface="+mj-lt"/>
              <a:ea typeface="+mj-ea"/>
              <a:cs typeface="+mj-cs"/>
            </a:endParaRPr>
          </a:p>
        </p:txBody>
      </p:sp>
      <p:pic>
        <p:nvPicPr>
          <p:cNvPr id="7" name="Picture 4" descr="Related image"/>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101567" y="198225"/>
            <a:ext cx="778787" cy="90983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p:cNvSpPr>
            <a:spLocks noChangeArrowheads="1"/>
          </p:cNvSpPr>
          <p:nvPr/>
        </p:nvSpPr>
        <p:spPr bwMode="auto">
          <a:xfrm>
            <a:off x="143540" y="1285494"/>
            <a:ext cx="8216900" cy="3847862"/>
          </a:xfrm>
          <a:prstGeom prst="roundRect">
            <a:avLst/>
          </a:prstGeom>
          <a:solidFill>
            <a:schemeClr val="tx2">
              <a:lumMod val="20000"/>
              <a:lumOff val="80000"/>
            </a:schemeClr>
          </a:solidFill>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lvl="0" algn="just" defTabSz="914400" eaLnBrk="0" fontAlgn="base" hangingPunct="0">
              <a:spcBef>
                <a:spcPct val="0"/>
              </a:spcBef>
              <a:spcAft>
                <a:spcPct val="0"/>
              </a:spcAft>
            </a:pPr>
            <a:r>
              <a:rPr kumimoji="0" lang="sr-Latn-RS"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Data je jednačina potrebne toplotne snage da bi se regulisla unutrašnja temperatura jednog objekta.</a:t>
            </a:r>
            <a:r>
              <a:rPr kumimoji="0" lang="sr-Latn-RS"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 Neka je faktor toplotnog kapaciteta objekta C=0,4 kWh/K, a faktor toplotnih gubitaka L=0,06 kW/K.</a:t>
            </a:r>
            <a:r>
              <a:rPr kumimoji="0" lang="en-GB"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dirty="0" err="1">
                <a:ln>
                  <a:noFill/>
                </a:ln>
                <a:solidFill>
                  <a:schemeClr val="bg1"/>
                </a:solidFill>
                <a:effectLst/>
                <a:latin typeface="Times New Roman" pitchFamily="18" charset="0"/>
                <a:ea typeface="Calibri" pitchFamily="34" charset="0"/>
                <a:cs typeface="Times New Roman" pitchFamily="18" charset="0"/>
              </a:rPr>
              <a:t>Ambijentalna</a:t>
            </a:r>
            <a:r>
              <a:rPr kumimoji="0" lang="en-GB"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dirty="0" err="1">
                <a:ln>
                  <a:noFill/>
                </a:ln>
                <a:solidFill>
                  <a:schemeClr val="bg1"/>
                </a:solidFill>
                <a:effectLst/>
                <a:latin typeface="Times New Roman" pitchFamily="18" charset="0"/>
                <a:ea typeface="Calibri" pitchFamily="34" charset="0"/>
                <a:cs typeface="Times New Roman" pitchFamily="18" charset="0"/>
              </a:rPr>
              <a:t>temperatura</a:t>
            </a:r>
            <a:r>
              <a:rPr kumimoji="0" lang="en-GB"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 je 0</a:t>
            </a:r>
            <a:r>
              <a:rPr lang="sr-Latn-RS" sz="2000" dirty="0">
                <a:solidFill>
                  <a:schemeClr val="bg1"/>
                </a:solidFill>
                <a:latin typeface="Times New Roman" pitchFamily="18" charset="0"/>
                <a:ea typeface="Calibri" pitchFamily="34" charset="0"/>
                <a:cs typeface="Times New Roman" pitchFamily="18" charset="0"/>
              </a:rPr>
              <a:t>°C</a:t>
            </a:r>
            <a:r>
              <a:rPr lang="en-GB" sz="2000" dirty="0">
                <a:solidFill>
                  <a:schemeClr val="bg1"/>
                </a:solidFill>
                <a:latin typeface="Times New Roman" pitchFamily="18" charset="0"/>
                <a:ea typeface="Calibri" pitchFamily="34" charset="0"/>
                <a:cs typeface="Times New Roman" pitchFamily="18" charset="0"/>
              </a:rPr>
              <a:t>.</a:t>
            </a:r>
            <a:r>
              <a:rPr kumimoji="0" lang="en-GB"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 </a:t>
            </a:r>
            <a:r>
              <a:rPr kumimoji="0" lang="sr-Latn-RS"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 </a:t>
            </a:r>
          </a:p>
          <a:p>
            <a:pPr lvl="0" algn="just" defTabSz="914400" eaLnBrk="0" fontAlgn="base" hangingPunct="0">
              <a:spcBef>
                <a:spcPct val="0"/>
              </a:spcBef>
              <a:spcAft>
                <a:spcPct val="0"/>
              </a:spcAft>
            </a:pPr>
            <a:endParaRPr kumimoji="0" lang="sr-Latn-RS" sz="2000" b="0" i="0" u="none" strike="noStrike" cap="none" normalizeH="0" dirty="0">
              <a:ln>
                <a:noFill/>
              </a:ln>
              <a:solidFill>
                <a:schemeClr val="bg1"/>
              </a:solidFill>
              <a:effectLst/>
              <a:latin typeface="Times New Roman" pitchFamily="18" charset="0"/>
              <a:ea typeface="Calibri" pitchFamily="34" charset="0"/>
              <a:cs typeface="Times New Roman" pitchFamily="18" charset="0"/>
            </a:endParaRPr>
          </a:p>
          <a:p>
            <a:pPr marL="457200" lvl="0" indent="-457200" algn="just" defTabSz="914400" eaLnBrk="0" fontAlgn="base" hangingPunct="0">
              <a:spcBef>
                <a:spcPct val="0"/>
              </a:spcBef>
              <a:spcAft>
                <a:spcPct val="0"/>
              </a:spcAft>
              <a:buAutoNum type="arabicPeriod"/>
            </a:pPr>
            <a:r>
              <a:rPr kumimoji="0" lang="sr-Latn-RS" sz="2000" b="0" i="0" u="none" strike="noStrike" cap="none" normalizeH="0" dirty="0">
                <a:ln>
                  <a:noFill/>
                </a:ln>
                <a:solidFill>
                  <a:schemeClr val="bg1"/>
                </a:solidFill>
                <a:effectLst/>
                <a:latin typeface="Times New Roman" pitchFamily="18" charset="0"/>
                <a:ea typeface="Calibri" pitchFamily="34" charset="0"/>
                <a:cs typeface="Times New Roman" pitchFamily="18" charset="0"/>
              </a:rPr>
              <a:t>Kolika je toplotna snaga potrebna da bi se temperatura održavala na 20°C u toku jednog sata? </a:t>
            </a:r>
          </a:p>
          <a:p>
            <a:pPr marL="514350" lvl="0" indent="-514350" algn="just" defTabSz="914400" eaLnBrk="0" fontAlgn="base" hangingPunct="0">
              <a:spcBef>
                <a:spcPct val="0"/>
              </a:spcBef>
              <a:spcAft>
                <a:spcPct val="0"/>
              </a:spcAft>
              <a:buAutoNum type="arabicPeriod"/>
            </a:pPr>
            <a:r>
              <a:rPr lang="en-US" sz="2000" baseline="0" dirty="0">
                <a:solidFill>
                  <a:schemeClr val="bg1"/>
                </a:solidFill>
                <a:latin typeface="Times New Roman" pitchFamily="18" charset="0"/>
                <a:cs typeface="Times New Roman" pitchFamily="18" charset="0"/>
              </a:rPr>
              <a:t>K</a:t>
            </a:r>
            <a:r>
              <a:rPr lang="sr-Latn-RS" sz="2000" baseline="0" dirty="0">
                <a:solidFill>
                  <a:schemeClr val="bg1"/>
                </a:solidFill>
                <a:latin typeface="Times New Roman" pitchFamily="18" charset="0"/>
                <a:cs typeface="Times New Roman" pitchFamily="18" charset="0"/>
              </a:rPr>
              <a:t>olika je </a:t>
            </a:r>
            <a:r>
              <a:rPr lang="sr-Latn-RS" sz="2000" dirty="0">
                <a:solidFill>
                  <a:schemeClr val="bg1"/>
                </a:solidFill>
                <a:latin typeface="Times New Roman" pitchFamily="18" charset="0"/>
                <a:ea typeface="Calibri" pitchFamily="34" charset="0"/>
                <a:cs typeface="Times New Roman" pitchFamily="18" charset="0"/>
              </a:rPr>
              <a:t>toplotna snaga potrebna da bi se temperatura spustila sa 20°C na 19°C u toku jednog sata? </a:t>
            </a:r>
          </a:p>
          <a:p>
            <a:pPr marL="514350" lvl="0" indent="-514350" algn="just" defTabSz="914400" eaLnBrk="0" fontAlgn="base" hangingPunct="0">
              <a:spcBef>
                <a:spcPct val="0"/>
              </a:spcBef>
              <a:spcAft>
                <a:spcPct val="0"/>
              </a:spcAft>
              <a:buAutoNum type="arabicPeriod"/>
            </a:pPr>
            <a:r>
              <a:rPr lang="sr-Latn-RS" sz="2000" dirty="0">
                <a:solidFill>
                  <a:schemeClr val="bg1"/>
                </a:solidFill>
                <a:latin typeface="Times New Roman" pitchFamily="18" charset="0"/>
                <a:cs typeface="Times New Roman" pitchFamily="18" charset="0"/>
              </a:rPr>
              <a:t>Ako se grejanje isključi, kolika će biti temperatura u objektu nakon jednog sata, ako je trenutna temperatura 20</a:t>
            </a:r>
            <a:r>
              <a:rPr lang="sr-Latn-RS" sz="2000" dirty="0">
                <a:solidFill>
                  <a:schemeClr val="bg1"/>
                </a:solidFill>
                <a:latin typeface="Times New Roman" pitchFamily="18" charset="0"/>
                <a:ea typeface="Calibri" pitchFamily="34" charset="0"/>
                <a:cs typeface="Times New Roman" pitchFamily="18" charset="0"/>
              </a:rPr>
              <a:t> °C</a:t>
            </a:r>
            <a:r>
              <a:rPr lang="sr-Latn-RS" sz="2000" dirty="0">
                <a:solidFill>
                  <a:schemeClr val="bg1"/>
                </a:solidFill>
                <a:latin typeface="Times New Roman" pitchFamily="18" charset="0"/>
                <a:cs typeface="Times New Roman" pitchFamily="18" charset="0"/>
              </a:rPr>
              <a:t>?</a:t>
            </a:r>
            <a:endParaRPr kumimoji="0" lang="en-US" sz="2000" b="0" i="0" u="none" strike="noStrike" cap="none" normalizeH="0" baseline="0" dirty="0">
              <a:ln>
                <a:noFill/>
              </a:ln>
              <a:solidFill>
                <a:schemeClr val="bg1"/>
              </a:solidFill>
              <a:effectLst/>
              <a:latin typeface="Arial" pitchFamily="34" charset="0"/>
              <a:cs typeface="Arial" pitchFamily="34" charset="0"/>
            </a:endParaRPr>
          </a:p>
        </p:txBody>
      </p:sp>
      <p:pic>
        <p:nvPicPr>
          <p:cNvPr id="9"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274" t="14309" r="18549" b="74342"/>
          <a:stretch/>
        </p:blipFill>
        <p:spPr bwMode="auto">
          <a:xfrm>
            <a:off x="6864234" y="5602898"/>
            <a:ext cx="511579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nvGraphicFramePr>
        <p:xfrm>
          <a:off x="0" y="4864100"/>
          <a:ext cx="3644900" cy="19939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p:nvPr/>
        </p:nvGraphicFramePr>
        <p:xfrm>
          <a:off x="7708900" y="3065488"/>
          <a:ext cx="4483100" cy="19383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nvGraphicFramePr>
        <p:xfrm>
          <a:off x="7518400" y="4860925"/>
          <a:ext cx="4673600" cy="1997075"/>
        </p:xfrm>
        <a:graphic>
          <a:graphicData uri="http://schemas.openxmlformats.org/drawingml/2006/chart">
            <c:chart xmlns:c="http://schemas.openxmlformats.org/drawingml/2006/chart" xmlns:r="http://schemas.openxmlformats.org/officeDocument/2006/relationships" r:id="rId4"/>
          </a:graphicData>
        </a:graphic>
      </p:graphicFrame>
      <p:sp>
        <p:nvSpPr>
          <p:cNvPr id="1032" name="Rectangle 8"/>
          <p:cNvSpPr>
            <a:spLocks noChangeArrowheads="1"/>
          </p:cNvSpPr>
          <p:nvPr/>
        </p:nvSpPr>
        <p:spPr bwMode="auto">
          <a:xfrm>
            <a:off x="90514" y="1288401"/>
            <a:ext cx="8216900" cy="3166824"/>
          </a:xfrm>
          <a:prstGeom prst="roundRect">
            <a:avLst/>
          </a:prstGeom>
          <a:solidFill>
            <a:schemeClr val="tx2">
              <a:lumMod val="20000"/>
              <a:lumOff val="80000"/>
            </a:schemeClr>
          </a:solidFill>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lvl="0" algn="just" defTabSz="914400" eaLnBrk="0" fontAlgn="base" hangingPunct="0">
              <a:spcBef>
                <a:spcPct val="0"/>
              </a:spcBef>
              <a:spcAft>
                <a:spcPct val="0"/>
              </a:spcAft>
            </a:pP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Na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slici</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ispod</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je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dat</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upro</a:t>
            </a:r>
            <a:r>
              <a:rPr kumimoji="0" lang="en-GB" sz="2000" b="0" i="0" u="none" strike="noStrike" cap="none" normalizeH="0" baseline="0" dirty="0" err="1">
                <a:ln>
                  <a:noFill/>
                </a:ln>
                <a:solidFill>
                  <a:schemeClr val="bg1"/>
                </a:solidFill>
                <a:effectLst/>
                <a:latin typeface="Calibri"/>
                <a:ea typeface="Calibri" pitchFamily="34" charset="0"/>
                <a:cs typeface="Times New Roman" pitchFamily="18" charset="0"/>
              </a:rPr>
              <a:t>š</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ćen</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model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mikromreže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koja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se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može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napojiti</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iz</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eksterne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mreže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preko</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poveznog</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transformatora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i</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nadzemnog</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voda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Dijagram</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proizvodnje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vetrotrbine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(P</a:t>
            </a:r>
            <a:r>
              <a:rPr lang="en-GB" sz="2000" baseline="-30000" dirty="0">
                <a:solidFill>
                  <a:schemeClr val="bg1"/>
                </a:solidFill>
                <a:latin typeface="Times New Roman" pitchFamily="18" charset="0"/>
                <a:ea typeface="Calibri" pitchFamily="34" charset="0"/>
                <a:cs typeface="Times New Roman" pitchFamily="18" charset="0"/>
              </a:rPr>
              <a:t>w</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dijagram</a:t>
            </a:r>
            <a:r>
              <a:rPr lang="en-GB" sz="2000" dirty="0">
                <a:solidFill>
                  <a:schemeClr val="bg1"/>
                </a:solidFill>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potro</a:t>
            </a:r>
            <a:r>
              <a:rPr lang="en-GB" sz="2000" dirty="0" err="1">
                <a:solidFill>
                  <a:schemeClr val="bg1"/>
                </a:solidFill>
                <a:latin typeface="Calibri"/>
                <a:ea typeface="Calibri" pitchFamily="34" charset="0"/>
                <a:cs typeface="Times New Roman" pitchFamily="18" charset="0"/>
              </a:rPr>
              <a:t>š</a:t>
            </a:r>
            <a:r>
              <a:rPr lang="en-GB" sz="2000" dirty="0" err="1">
                <a:solidFill>
                  <a:schemeClr val="bg1"/>
                </a:solidFill>
                <a:latin typeface="Times New Roman" pitchFamily="18" charset="0"/>
                <a:ea typeface="Calibri" pitchFamily="34" charset="0"/>
                <a:cs typeface="Times New Roman" pitchFamily="18" charset="0"/>
              </a:rPr>
              <a:t>nje</a:t>
            </a:r>
            <a:r>
              <a:rPr lang="en-GB" sz="2000" dirty="0">
                <a:solidFill>
                  <a:schemeClr val="bg1"/>
                </a:solidFill>
                <a:latin typeface="Times New Roman" pitchFamily="18" charset="0"/>
                <a:ea typeface="Calibri" pitchFamily="34" charset="0"/>
                <a:cs typeface="Times New Roman" pitchFamily="18" charset="0"/>
              </a:rPr>
              <a:t> (P</a:t>
            </a:r>
            <a:r>
              <a:rPr lang="en-GB" sz="2000" baseline="-30000" dirty="0">
                <a:solidFill>
                  <a:schemeClr val="bg1"/>
                </a:solidFill>
                <a:latin typeface="Times New Roman" pitchFamily="18" charset="0"/>
                <a:ea typeface="Calibri" pitchFamily="34" charset="0"/>
                <a:cs typeface="Times New Roman" pitchFamily="18" charset="0"/>
              </a:rPr>
              <a:t>p</a:t>
            </a:r>
            <a:r>
              <a:rPr lang="en-GB" sz="2000" dirty="0">
                <a:solidFill>
                  <a:schemeClr val="bg1"/>
                </a:solidFill>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dijagram</a:t>
            </a:r>
            <a:r>
              <a:rPr lang="en-GB" sz="2000" dirty="0">
                <a:solidFill>
                  <a:schemeClr val="bg1"/>
                </a:solidFill>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napona</a:t>
            </a:r>
            <a:r>
              <a:rPr lang="en-GB" sz="2000" dirty="0">
                <a:solidFill>
                  <a:schemeClr val="bg1"/>
                </a:solidFill>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na</a:t>
            </a:r>
            <a:r>
              <a:rPr lang="en-GB" sz="2000" dirty="0">
                <a:solidFill>
                  <a:schemeClr val="bg1"/>
                </a:solidFill>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sabirnicama</a:t>
            </a:r>
            <a:r>
              <a:rPr lang="en-GB" sz="2000" dirty="0">
                <a:solidFill>
                  <a:schemeClr val="bg1"/>
                </a:solidFill>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potro</a:t>
            </a:r>
            <a:r>
              <a:rPr lang="en-GB" sz="2000" dirty="0" err="1">
                <a:solidFill>
                  <a:schemeClr val="bg1"/>
                </a:solidFill>
                <a:latin typeface="Calibri"/>
                <a:ea typeface="Calibri" pitchFamily="34" charset="0"/>
                <a:cs typeface="Times New Roman" pitchFamily="18" charset="0"/>
              </a:rPr>
              <a:t>š</a:t>
            </a:r>
            <a:r>
              <a:rPr lang="en-GB" sz="2000" dirty="0" err="1">
                <a:solidFill>
                  <a:schemeClr val="bg1"/>
                </a:solidFill>
                <a:latin typeface="Times New Roman" pitchFamily="18" charset="0"/>
                <a:ea typeface="Calibri" pitchFamily="34" charset="0"/>
                <a:cs typeface="Times New Roman" pitchFamily="18" charset="0"/>
              </a:rPr>
              <a:t>nje</a:t>
            </a:r>
            <a:r>
              <a:rPr lang="en-GB" sz="2000" dirty="0">
                <a:solidFill>
                  <a:schemeClr val="bg1"/>
                </a:solidFill>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i</a:t>
            </a:r>
            <a:r>
              <a:rPr lang="en-GB" sz="2000" dirty="0">
                <a:solidFill>
                  <a:schemeClr val="bg1"/>
                </a:solidFill>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dijagram</a:t>
            </a:r>
            <a:r>
              <a:rPr lang="en-GB" sz="2000" dirty="0">
                <a:solidFill>
                  <a:schemeClr val="bg1"/>
                </a:solidFill>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cene</a:t>
            </a:r>
            <a:r>
              <a:rPr lang="en-GB" sz="2000" dirty="0">
                <a:solidFill>
                  <a:schemeClr val="bg1"/>
                </a:solidFill>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električne</a:t>
            </a:r>
            <a:r>
              <a:rPr lang="en-GB" sz="2000" dirty="0">
                <a:solidFill>
                  <a:schemeClr val="bg1"/>
                </a:solidFill>
                <a:latin typeface="Times New Roman" pitchFamily="18" charset="0"/>
                <a:ea typeface="Calibri" pitchFamily="34" charset="0"/>
                <a:cs typeface="Times New Roman" pitchFamily="18" charset="0"/>
              </a:rPr>
              <a:t> </a:t>
            </a:r>
            <a:r>
              <a:rPr lang="en-GB" sz="2000" dirty="0" err="1">
                <a:solidFill>
                  <a:schemeClr val="bg1"/>
                </a:solidFill>
                <a:latin typeface="Times New Roman" pitchFamily="18" charset="0"/>
                <a:ea typeface="Calibri" pitchFamily="34" charset="0"/>
                <a:cs typeface="Times New Roman" pitchFamily="18" charset="0"/>
              </a:rPr>
              <a:t>energije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su</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prikazani</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na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slikama</a:t>
            </a:r>
            <a:r>
              <a:rPr kumimoji="0" lang="sr-Latn-RS"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(solarna elektrana je isključena)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p>
          <a:p>
            <a:pPr lvl="0" algn="just" defTabSz="914400" eaLnBrk="0" fontAlgn="base" hangingPunct="0">
              <a:spcBef>
                <a:spcPct val="0"/>
              </a:spcBef>
              <a:spcAft>
                <a:spcPct val="0"/>
              </a:spcAft>
            </a:pP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Odrediti</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period u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koji</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je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potrebno</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pomeriti</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potro</a:t>
            </a:r>
            <a:r>
              <a:rPr kumimoji="0" lang="en-GB" sz="2000" b="0" i="0" u="none" strike="noStrike" cap="none" normalizeH="0" baseline="0" dirty="0" err="1">
                <a:ln>
                  <a:noFill/>
                </a:ln>
                <a:solidFill>
                  <a:schemeClr val="bg1"/>
                </a:solidFill>
                <a:effectLst/>
                <a:latin typeface="Calibri"/>
                <a:ea typeface="Calibri" pitchFamily="34" charset="0"/>
                <a:cs typeface="Times New Roman" pitchFamily="18" charset="0"/>
              </a:rPr>
              <a:t>š</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nju</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koja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je </a:t>
            </a:r>
            <a:r>
              <a:rPr kumimoji="0" lang="en-GB" sz="2000" b="0" i="0" u="none" strike="noStrike" cap="none" normalizeH="0" baseline="0" dirty="0" err="1">
                <a:ln>
                  <a:noFill/>
                </a:ln>
                <a:solidFill>
                  <a:schemeClr val="bg1"/>
                </a:solidFill>
                <a:effectLst/>
                <a:latin typeface="Calibri"/>
                <a:ea typeface="Calibri" pitchFamily="34" charset="0"/>
                <a:cs typeface="Times New Roman" pitchFamily="18" charset="0"/>
              </a:rPr>
              <a:t>š</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rafirana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(2</a:t>
            </a:r>
            <a:r>
              <a:rPr kumimoji="0" lang="en-GB" sz="2000" b="0" i="0" u="none" strike="noStrike" cap="none" normalizeH="0" baseline="0" dirty="0">
                <a:ln>
                  <a:noFill/>
                </a:ln>
                <a:solidFill>
                  <a:schemeClr val="bg1"/>
                </a:solidFill>
                <a:effectLst/>
                <a:latin typeface="Calibri"/>
                <a:ea typeface="Calibri" pitchFamily="34" charset="0"/>
                <a:cs typeface="Times New Roman" pitchFamily="18" charset="0"/>
              </a:rPr>
              <a:t> </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MW u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periodu</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od</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4 h)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da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bi se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imala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minimalna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cena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preuzete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aktivne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električne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energije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iz</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mreže</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u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toku</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dana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Merno</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mesto</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je u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tački</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priključenja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transformatora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na</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 </a:t>
            </a:r>
            <a:r>
              <a:rPr kumimoji="0" lang="en-GB" sz="2000" b="0" i="0" u="none" strike="noStrike" cap="none" normalizeH="0" baseline="0" dirty="0" err="1">
                <a:ln>
                  <a:noFill/>
                </a:ln>
                <a:solidFill>
                  <a:schemeClr val="bg1"/>
                </a:solidFill>
                <a:effectLst/>
                <a:latin typeface="Times New Roman" pitchFamily="18" charset="0"/>
                <a:ea typeface="Calibri" pitchFamily="34" charset="0"/>
                <a:cs typeface="Times New Roman" pitchFamily="18" charset="0"/>
              </a:rPr>
              <a:t>mrežu</a:t>
            </a:r>
            <a:r>
              <a:rPr kumimoji="0" lang="en-GB" sz="2000" b="0" i="0" u="none" strike="noStrike" cap="none" normalizeH="0" baseline="0" dirty="0">
                <a:ln>
                  <a:noFill/>
                </a:ln>
                <a:solidFill>
                  <a:schemeClr val="bg1"/>
                </a:solidFill>
                <a:effectLst/>
                <a:latin typeface="Times New Roman" pitchFamily="18" charset="0"/>
                <a:ea typeface="Calibri" pitchFamily="34" charset="0"/>
                <a:cs typeface="Times New Roman" pitchFamily="18" charset="0"/>
              </a:rPr>
              <a:t>.</a:t>
            </a:r>
            <a:endParaRPr kumimoji="0" lang="en-US" sz="3200" b="0" i="0" u="none" strike="noStrike" cap="none" normalizeH="0" baseline="0" dirty="0">
              <a:ln>
                <a:noFill/>
              </a:ln>
              <a:solidFill>
                <a:schemeClr val="bg1"/>
              </a:solidFill>
              <a:effectLst/>
              <a:latin typeface="Arial" pitchFamily="34" charset="0"/>
              <a:cs typeface="Arial" pitchFamily="34" charset="0"/>
            </a:endParaRPr>
          </a:p>
        </p:txBody>
      </p:sp>
      <p:sp>
        <p:nvSpPr>
          <p:cNvPr id="1034" name="Rectangle 10"/>
          <p:cNvSpPr>
            <a:spLocks noChangeArrowheads="1"/>
          </p:cNvSpPr>
          <p:nvPr/>
        </p:nvSpPr>
        <p:spPr bwMode="auto">
          <a:xfrm>
            <a:off x="0" y="539115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a:ln>
                  <a:noFill/>
                </a:ln>
                <a:solidFill>
                  <a:schemeClr val="tx1"/>
                </a:solidFill>
                <a:effectLst/>
                <a:latin typeface="Calibri" pitchFamily="34" charset="0"/>
                <a:ea typeface="Calibri" pitchFamily="34" charset="0"/>
                <a:cs typeface="Times New Roman" pitchFamily="18" charset="0"/>
              </a:rPr>
              <a:t>slika 2</a:t>
            </a:r>
            <a:endParaRPr kumimoji="0" lang="en-US" sz="11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1031" name="Picture 2"/>
          <p:cNvPicPr>
            <a:picLocks noChangeAspect="1" noChangeArrowheads="1"/>
          </p:cNvPicPr>
          <p:nvPr/>
        </p:nvPicPr>
        <p:blipFill>
          <a:blip r:embed="rId5"/>
          <a:srcRect l="26981" t="46332" r="31458" b="30196"/>
          <a:stretch>
            <a:fillRect/>
          </a:stretch>
        </p:blipFill>
        <p:spPr bwMode="auto">
          <a:xfrm>
            <a:off x="3683000" y="4657301"/>
            <a:ext cx="4624414" cy="1467698"/>
          </a:xfrm>
          <a:prstGeom prst="rect">
            <a:avLst/>
          </a:prstGeom>
          <a:noFill/>
          <a:ln>
            <a:solidFill>
              <a:schemeClr val="accent5">
                <a:lumMod val="75000"/>
              </a:schemeClr>
            </a:solidFill>
          </a:ln>
        </p:spPr>
      </p:pic>
      <p:graphicFrame>
        <p:nvGraphicFramePr>
          <p:cNvPr id="19" name="Chart 18"/>
          <p:cNvGraphicFramePr/>
          <p:nvPr/>
        </p:nvGraphicFramePr>
        <p:xfrm>
          <a:off x="7670800" y="1397000"/>
          <a:ext cx="4521200" cy="1811337"/>
        </p:xfrm>
        <a:graphic>
          <a:graphicData uri="http://schemas.openxmlformats.org/drawingml/2006/chart">
            <c:chart xmlns:c="http://schemas.openxmlformats.org/drawingml/2006/chart" xmlns:r="http://schemas.openxmlformats.org/officeDocument/2006/relationships" r:id="rId6"/>
          </a:graphicData>
        </a:graphic>
      </p:graphicFrame>
      <p:sp>
        <p:nvSpPr>
          <p:cNvPr id="20" name="Rectangle 19"/>
          <p:cNvSpPr/>
          <p:nvPr/>
        </p:nvSpPr>
        <p:spPr>
          <a:xfrm>
            <a:off x="10789920" y="156753"/>
            <a:ext cx="1402080" cy="992777"/>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p:cNvSpPr txBox="1">
            <a:spLocks/>
          </p:cNvSpPr>
          <p:nvPr/>
        </p:nvSpPr>
        <p:spPr>
          <a:xfrm>
            <a:off x="0" y="169817"/>
            <a:ext cx="10750731" cy="979714"/>
          </a:xfrm>
          <a:prstGeom prst="rect">
            <a:avLst/>
          </a:prstGeom>
          <a:solidFill>
            <a:schemeClr val="accent3"/>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err="1">
                <a:ln w="18415" cmpd="sng">
                  <a:noFill/>
                  <a:prstDash val="solid"/>
                </a:ln>
                <a:solidFill>
                  <a:schemeClr val="tx1"/>
                </a:solidFill>
                <a:effectLst/>
                <a:uLnTx/>
                <a:uFillTx/>
                <a:latin typeface="+mj-lt"/>
                <a:ea typeface="+mj-ea"/>
                <a:cs typeface="+mj-cs"/>
              </a:rPr>
              <a:t>Zadatak</a:t>
            </a:r>
            <a:r>
              <a:rPr kumimoji="0" lang="en-US" sz="3600" b="0" i="0" u="none" strike="noStrike" kern="1200" cap="none" spc="0" normalizeH="0" baseline="0" noProof="0" dirty="0">
                <a:ln w="18415" cmpd="sng">
                  <a:noFill/>
                  <a:prstDash val="solid"/>
                </a:ln>
                <a:solidFill>
                  <a:schemeClr val="tx1"/>
                </a:solidFill>
                <a:effectLst/>
                <a:uLnTx/>
                <a:uFillTx/>
                <a:latin typeface="+mj-lt"/>
                <a:ea typeface="+mj-ea"/>
                <a:cs typeface="+mj-cs"/>
              </a:rPr>
              <a:t> 3 – </a:t>
            </a:r>
            <a:r>
              <a:rPr kumimoji="0" lang="en-US" sz="3600" b="0" i="0" u="none" strike="noStrike" kern="1200" cap="none" spc="0" normalizeH="0" baseline="0" noProof="0" dirty="0" err="1">
                <a:ln w="18415" cmpd="sng">
                  <a:noFill/>
                  <a:prstDash val="solid"/>
                </a:ln>
                <a:solidFill>
                  <a:schemeClr val="tx1"/>
                </a:solidFill>
                <a:effectLst/>
                <a:uLnTx/>
                <a:uFillTx/>
                <a:latin typeface="+mj-lt"/>
                <a:ea typeface="+mj-ea"/>
                <a:cs typeface="+mj-cs"/>
              </a:rPr>
              <a:t>doma</a:t>
            </a:r>
            <a:r>
              <a:rPr lang="sr-Latn-RS" sz="3600" dirty="0">
                <a:ln w="18415" cmpd="sng">
                  <a:noFill/>
                  <a:prstDash val="solid"/>
                </a:ln>
                <a:latin typeface="+mj-lt"/>
                <a:ea typeface="+mj-ea"/>
                <a:cs typeface="+mj-cs"/>
              </a:rPr>
              <a:t>ći 5 poena</a:t>
            </a:r>
            <a:endParaRPr kumimoji="0" lang="en-US" sz="3600" b="0" i="0" u="none" strike="noStrike" kern="1200" cap="none" spc="0" normalizeH="0" baseline="0" noProof="0" dirty="0">
              <a:ln w="18415" cmpd="sng">
                <a:noFill/>
                <a:prstDash val="solid"/>
              </a:ln>
              <a:solidFill>
                <a:schemeClr val="tx1"/>
              </a:solidFill>
              <a:effectLst/>
              <a:uLnTx/>
              <a:uFillTx/>
              <a:latin typeface="+mj-lt"/>
              <a:ea typeface="+mj-ea"/>
              <a:cs typeface="+mj-cs"/>
            </a:endParaRPr>
          </a:p>
        </p:txBody>
      </p:sp>
      <p:pic>
        <p:nvPicPr>
          <p:cNvPr id="22" name="Picture 4" descr="Related image"/>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101567" y="198225"/>
            <a:ext cx="778787" cy="9098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10789920" y="-1"/>
            <a:ext cx="1402080" cy="2377441"/>
          </a:xfrm>
          <a:prstGeom prst="rect">
            <a:avLst/>
          </a:prstGeom>
          <a:solidFill>
            <a:schemeClr val="tx1">
              <a:lumMod val="95000"/>
            </a:schemeClr>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0"/>
            <a:ext cx="10750731" cy="2387600"/>
          </a:xfrm>
          <a:solidFill>
            <a:schemeClr val="bg2"/>
          </a:solidFill>
          <a:effectLst>
            <a:outerShdw blurRad="50800" dist="38100" dir="2700000" algn="tl" rotWithShape="0">
              <a:prstClr val="black">
                <a:alpha val="40000"/>
              </a:prstClr>
            </a:outerShdw>
          </a:effectLst>
        </p:spPr>
        <p:txBody>
          <a:bodyPr anchor="ctr">
            <a:normAutofit/>
          </a:bodyPr>
          <a:lstStyle/>
          <a:p>
            <a:r>
              <a:rPr lang="sr-Latn-RS" cap="none" dirty="0">
                <a:ln w="18415" cmpd="sng">
                  <a:noFill/>
                  <a:prstDash val="solid"/>
                </a:ln>
              </a:rPr>
              <a:t>	</a:t>
            </a:r>
            <a:r>
              <a:rPr lang="en-US" cap="none" dirty="0">
                <a:ln w="18415" cmpd="sng">
                  <a:noFill/>
                  <a:prstDash val="solid"/>
                </a:ln>
              </a:rPr>
              <a:t>I</a:t>
            </a:r>
            <a:r>
              <a:rPr lang="sr-Latn-RS" cap="none" dirty="0">
                <a:ln w="18415" cmpd="sng">
                  <a:noFill/>
                  <a:prstDash val="solid"/>
                </a:ln>
              </a:rPr>
              <a:t>NTELIGENTNE </a:t>
            </a:r>
            <a:br>
              <a:rPr lang="sr-Latn-RS" cap="none" dirty="0">
                <a:ln w="18415" cmpd="sng">
                  <a:noFill/>
                  <a:prstDash val="solid"/>
                </a:ln>
              </a:rPr>
            </a:br>
            <a:r>
              <a:rPr lang="sr-Latn-RS" cap="none" dirty="0">
                <a:ln w="18415" cmpd="sng">
                  <a:noFill/>
                  <a:prstDash val="solid"/>
                </a:ln>
              </a:rPr>
              <a:t>	ELEKTROENERGETSKE</a:t>
            </a:r>
            <a:br>
              <a:rPr lang="sr-Latn-RS" cap="none" dirty="0">
                <a:ln w="18415" cmpd="sng">
                  <a:noFill/>
                  <a:prstDash val="solid"/>
                </a:ln>
              </a:rPr>
            </a:br>
            <a:r>
              <a:rPr lang="sr-Latn-RS" cap="none" dirty="0">
                <a:ln w="18415" cmpd="sng">
                  <a:noFill/>
                  <a:prstDash val="solid"/>
                </a:ln>
              </a:rPr>
              <a:t>	MREŽE</a:t>
            </a:r>
            <a:endParaRPr lang="en-US" cap="none" dirty="0">
              <a:ln w="18415" cmpd="sng">
                <a:noFill/>
                <a:prstDash val="solid"/>
              </a:ln>
            </a:endParaRPr>
          </a:p>
        </p:txBody>
      </p:sp>
      <p:sp>
        <p:nvSpPr>
          <p:cNvPr id="3" name="Subtitle 2"/>
          <p:cNvSpPr>
            <a:spLocks noGrp="1"/>
          </p:cNvSpPr>
          <p:nvPr>
            <p:ph type="subTitle" idx="1"/>
          </p:nvPr>
        </p:nvSpPr>
        <p:spPr>
          <a:xfrm>
            <a:off x="0" y="2387193"/>
            <a:ext cx="3239589" cy="591138"/>
          </a:xfrm>
        </p:spPr>
        <p:txBody>
          <a:bodyPr/>
          <a:lstStyle/>
          <a:p>
            <a:r>
              <a:rPr lang="sr-Latn-RS" dirty="0">
                <a:solidFill>
                  <a:schemeClr val="bg1">
                    <a:lumMod val="85000"/>
                    <a:lumOff val="15000"/>
                  </a:schemeClr>
                </a:solidFill>
              </a:rPr>
              <a:t>	Goran Dobrić</a:t>
            </a:r>
            <a:endParaRPr lang="en-US" dirty="0">
              <a:solidFill>
                <a:schemeClr val="bg1">
                  <a:lumMod val="85000"/>
                  <a:lumOff val="15000"/>
                </a:schemeClr>
              </a:solidFill>
            </a:endParaRPr>
          </a:p>
        </p:txBody>
      </p:sp>
      <p:pic>
        <p:nvPicPr>
          <p:cNvPr id="4" name="Picture 4" descr="Related image"/>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064307" y="548640"/>
            <a:ext cx="814184" cy="95118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23,240 BEST Smart Grid IMAGES, STOCK PHOTOS &amp;amp; VECTORS | Adobe Stock"/>
          <p:cNvPicPr preferRelativeResize="0">
            <a:picLocks noChangeArrowheads="1"/>
          </p:cNvPicPr>
          <p:nvPr/>
        </p:nvPicPr>
        <p:blipFill>
          <a:blip r:embed="rId4">
            <a:duotone>
              <a:prstClr val="black"/>
              <a:schemeClr val="bg2">
                <a:tint val="45000"/>
                <a:satMod val="400000"/>
              </a:schemeClr>
            </a:duotone>
          </a:blip>
          <a:srcRect/>
          <a:stretch>
            <a:fillRect/>
          </a:stretch>
        </p:blipFill>
        <p:spPr bwMode="auto">
          <a:xfrm>
            <a:off x="0" y="3543162"/>
            <a:ext cx="4320000" cy="2088000"/>
          </a:xfrm>
          <a:prstGeom prst="hexagon">
            <a:avLst/>
          </a:prstGeom>
          <a:noFill/>
          <a:ln w="38100">
            <a:solidFill>
              <a:schemeClr val="bg1">
                <a:lumMod val="85000"/>
                <a:lumOff val="15000"/>
              </a:schemeClr>
            </a:solidFill>
          </a:ln>
        </p:spPr>
      </p:pic>
      <p:sp>
        <p:nvSpPr>
          <p:cNvPr id="9" name="Subtitle 2"/>
          <p:cNvSpPr txBox="1">
            <a:spLocks/>
          </p:cNvSpPr>
          <p:nvPr/>
        </p:nvSpPr>
        <p:spPr>
          <a:xfrm>
            <a:off x="10802983" y="1768885"/>
            <a:ext cx="1389017" cy="591138"/>
          </a:xfrm>
          <a:prstGeom prst="rect">
            <a:avLst/>
          </a:prstGeom>
        </p:spPr>
        <p:txBody>
          <a:bodyPr vert="horz" lIns="91440" tIns="45720" rIns="91440" bIns="45720" rtlCol="0">
            <a:noAutofit/>
          </a:bodyPr>
          <a:lstStyle/>
          <a:p>
            <a:pPr marL="0" marR="0" lvl="0" indent="0" algn="ctr" defTabSz="914400" rtl="0" eaLnBrk="1" fontAlgn="auto" latinLnBrk="0" hangingPunct="1">
              <a:lnSpc>
                <a:spcPct val="120000"/>
              </a:lnSpc>
              <a:spcAft>
                <a:spcPts val="0"/>
              </a:spcAft>
              <a:buClrTx/>
              <a:buSzPct val="125000"/>
              <a:buFont typeface="Arial" panose="020B0604020202020204" pitchFamily="34" charset="0"/>
              <a:buNone/>
              <a:tabLst/>
              <a:defRPr/>
            </a:pPr>
            <a:r>
              <a:rPr kumimoji="0" lang="en-US" sz="1400" b="1" i="0" u="none" strike="noStrike" kern="1200" cap="all" spc="0" normalizeH="0" baseline="0" noProof="0" dirty="0">
                <a:ln>
                  <a:noFill/>
                </a:ln>
                <a:solidFill>
                  <a:schemeClr val="bg1">
                    <a:lumMod val="85000"/>
                    <a:lumOff val="15000"/>
                  </a:schemeClr>
                </a:solidFill>
                <a:effectLst/>
                <a:uLnTx/>
                <a:uFillTx/>
                <a:latin typeface="+mn-lt"/>
                <a:ea typeface="+mn-ea"/>
                <a:cs typeface="+mn-cs"/>
              </a:rPr>
              <a:t>ETF</a:t>
            </a:r>
          </a:p>
          <a:p>
            <a:pPr marL="0" marR="0" lvl="0" indent="0" algn="ctr" defTabSz="914400" rtl="0" eaLnBrk="1" fontAlgn="auto" latinLnBrk="0" hangingPunct="1">
              <a:lnSpc>
                <a:spcPct val="120000"/>
              </a:lnSpc>
              <a:spcAft>
                <a:spcPts val="0"/>
              </a:spcAft>
              <a:buClrTx/>
              <a:buSzPct val="125000"/>
              <a:buFont typeface="Arial" panose="020B0604020202020204" pitchFamily="34" charset="0"/>
              <a:buNone/>
              <a:tabLst/>
              <a:defRPr/>
            </a:pPr>
            <a:r>
              <a:rPr lang="en-US" sz="1400" b="1" cap="all" dirty="0">
                <a:solidFill>
                  <a:schemeClr val="bg1">
                    <a:lumMod val="85000"/>
                    <a:lumOff val="15000"/>
                  </a:schemeClr>
                </a:solidFill>
              </a:rPr>
              <a:t>Beograd</a:t>
            </a:r>
            <a:endParaRPr kumimoji="0" lang="en-US" sz="1400" b="1" i="0" u="none" strike="noStrike" kern="1200" cap="all" spc="0" normalizeH="0" baseline="0" noProof="0" dirty="0">
              <a:ln>
                <a:noFill/>
              </a:ln>
              <a:solidFill>
                <a:schemeClr val="bg1">
                  <a:lumMod val="85000"/>
                  <a:lumOff val="15000"/>
                </a:schemeClr>
              </a:solidFill>
              <a:effectLst/>
              <a:uLnTx/>
              <a:uFillTx/>
              <a:latin typeface="+mn-lt"/>
              <a:ea typeface="+mn-ea"/>
              <a:cs typeface="+mn-cs"/>
            </a:endParaRPr>
          </a:p>
        </p:txBody>
      </p:sp>
      <p:pic>
        <p:nvPicPr>
          <p:cNvPr id="3074" name="Picture 2" descr="419 Smart Grid Icon Stock Photos, Pictures &amp;amp; Royalty-Free Images - iStock"/>
          <p:cNvPicPr preferRelativeResize="0">
            <a:picLocks noChangeArrowheads="1"/>
          </p:cNvPicPr>
          <p:nvPr/>
        </p:nvPicPr>
        <p:blipFill>
          <a:blip r:embed="rId5">
            <a:duotone>
              <a:prstClr val="black"/>
              <a:schemeClr val="bg2">
                <a:tint val="45000"/>
                <a:satMod val="400000"/>
              </a:schemeClr>
            </a:duotone>
          </a:blip>
          <a:srcRect/>
          <a:stretch>
            <a:fillRect/>
          </a:stretch>
        </p:blipFill>
        <p:spPr bwMode="auto">
          <a:xfrm>
            <a:off x="7872000" y="3543162"/>
            <a:ext cx="4320000" cy="2088000"/>
          </a:xfrm>
          <a:prstGeom prst="hexagon">
            <a:avLst/>
          </a:prstGeom>
          <a:noFill/>
          <a:ln w="38100">
            <a:solidFill>
              <a:schemeClr val="bg1">
                <a:lumMod val="85000"/>
                <a:lumOff val="15000"/>
              </a:schemeClr>
            </a:solidFill>
          </a:ln>
        </p:spPr>
      </p:pic>
      <p:grpSp>
        <p:nvGrpSpPr>
          <p:cNvPr id="13" name="Group 12"/>
          <p:cNvGrpSpPr/>
          <p:nvPr/>
        </p:nvGrpSpPr>
        <p:grpSpPr>
          <a:xfrm>
            <a:off x="3936000" y="2438125"/>
            <a:ext cx="4320000" cy="4298075"/>
            <a:chOff x="3949200" y="2438125"/>
            <a:chExt cx="4320000" cy="4298075"/>
          </a:xfrm>
        </p:grpSpPr>
        <p:pic>
          <p:nvPicPr>
            <p:cNvPr id="2054" name="Picture 6" descr="Smart grid concept and its elements. | CanStock"/>
            <p:cNvPicPr preferRelativeResize="0">
              <a:picLocks noChangeArrowheads="1"/>
            </p:cNvPicPr>
            <p:nvPr/>
          </p:nvPicPr>
          <p:blipFill>
            <a:blip r:embed="rId6">
              <a:duotone>
                <a:prstClr val="black"/>
                <a:schemeClr val="bg2">
                  <a:tint val="45000"/>
                  <a:satMod val="400000"/>
                </a:schemeClr>
              </a:duotone>
            </a:blip>
            <a:srcRect t="3910" b="6673"/>
            <a:stretch>
              <a:fillRect/>
            </a:stretch>
          </p:blipFill>
          <p:spPr bwMode="auto">
            <a:xfrm>
              <a:off x="3949200" y="2438125"/>
              <a:ext cx="4320000" cy="2088000"/>
            </a:xfrm>
            <a:prstGeom prst="hexagon">
              <a:avLst/>
            </a:prstGeom>
            <a:noFill/>
            <a:ln w="38100">
              <a:solidFill>
                <a:schemeClr val="bg1">
                  <a:lumMod val="85000"/>
                  <a:lumOff val="15000"/>
                </a:schemeClr>
              </a:solidFill>
            </a:ln>
            <a:effectLst/>
          </p:spPr>
        </p:pic>
        <p:sp>
          <p:nvSpPr>
            <p:cNvPr id="12" name="TextBox 11"/>
            <p:cNvSpPr txBox="1"/>
            <p:nvPr/>
          </p:nvSpPr>
          <p:spPr>
            <a:xfrm>
              <a:off x="3949200" y="4648200"/>
              <a:ext cx="4320000" cy="2088000"/>
            </a:xfrm>
            <a:prstGeom prst="hexagon">
              <a:avLst/>
            </a:prstGeom>
            <a:solidFill>
              <a:schemeClr val="tx1">
                <a:lumMod val="95000"/>
              </a:schemeClr>
            </a:solidFill>
            <a:ln w="38100">
              <a:solidFill>
                <a:schemeClr val="bg1">
                  <a:lumMod val="85000"/>
                  <a:lumOff val="15000"/>
                </a:schemeClr>
              </a:solidFill>
            </a:ln>
          </p:spPr>
          <p:txBody>
            <a:bodyPr wrap="square" rtlCol="0" anchor="ctr">
              <a:spAutoFit/>
            </a:bodyPr>
            <a:lstStyle/>
            <a:p>
              <a:endParaRPr lang="sr-Latn-RS" dirty="0">
                <a:solidFill>
                  <a:schemeClr val="bg1"/>
                </a:solidFill>
              </a:endParaRPr>
            </a:p>
            <a:p>
              <a:endParaRPr lang="sr-Latn-RS" dirty="0">
                <a:solidFill>
                  <a:schemeClr val="bg1"/>
                </a:solidFill>
              </a:endParaRPr>
            </a:p>
            <a:p>
              <a:pPr algn="ctr"/>
              <a:r>
                <a:rPr lang="sr-Latn-RS" dirty="0">
                  <a:solidFill>
                    <a:schemeClr val="bg1"/>
                  </a:solidFill>
                </a:rPr>
                <a:t>HVALA NA PAŽNJI</a:t>
              </a:r>
            </a:p>
            <a:p>
              <a:endParaRPr lang="sr-Latn-RS" dirty="0">
                <a:solidFill>
                  <a:schemeClr val="bg1"/>
                </a:solidFill>
              </a:endParaRPr>
            </a:p>
            <a:p>
              <a:endParaRPr lang="en-US" dirty="0">
                <a:solidFill>
                  <a:schemeClr val="bg1"/>
                </a:solidFill>
              </a:endParaRPr>
            </a:p>
          </p:txBody>
        </p:sp>
      </p:grpSp>
    </p:spTree>
    <p:extLst>
      <p:ext uri="{BB962C8B-B14F-4D97-AF65-F5344CB8AC3E}">
        <p14:creationId xmlns:p14="http://schemas.microsoft.com/office/powerpoint/2010/main" val="38561443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5842</TotalTime>
  <Words>771</Words>
  <Application>Microsoft Office PowerPoint</Application>
  <PresentationFormat>Widescreen</PresentationFormat>
  <Paragraphs>147</Paragraphs>
  <Slides>19</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Arial Narrow</vt:lpstr>
      <vt:lpstr>Calibri</vt:lpstr>
      <vt:lpstr>Times New Roman</vt:lpstr>
      <vt:lpstr>Tw Cen MT</vt:lpstr>
      <vt:lpstr>Wingdings</vt:lpstr>
      <vt:lpstr>Circuit</vt:lpstr>
      <vt:lpstr> INTELIGENTNE   ELEKTROENERGETSKE  MREŽE</vt:lpstr>
      <vt:lpstr> Sadržaj predmeta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INTELIGENTNE   ELEKTROENERGETSKE  MREŽE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goran</dc:creator>
  <cp:lastModifiedBy>Goran Dobric</cp:lastModifiedBy>
  <cp:revision>233</cp:revision>
  <dcterms:created xsi:type="dcterms:W3CDTF">2014-08-26T23:43:54Z</dcterms:created>
  <dcterms:modified xsi:type="dcterms:W3CDTF">2025-12-16T16:03:58Z</dcterms:modified>
</cp:coreProperties>
</file>